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sldIdLst>
    <p:sldId id="256" r:id="rId2"/>
    <p:sldId id="258" r:id="rId3"/>
    <p:sldId id="261" r:id="rId4"/>
    <p:sldId id="265" r:id="rId5"/>
    <p:sldId id="266" r:id="rId6"/>
    <p:sldId id="269" r:id="rId7"/>
    <p:sldId id="267" r:id="rId8"/>
    <p:sldId id="268" r:id="rId9"/>
    <p:sldId id="270" r:id="rId10"/>
    <p:sldId id="271" r:id="rId11"/>
    <p:sldId id="263" r:id="rId12"/>
    <p:sldId id="272" r:id="rId13"/>
    <p:sldId id="273"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D7"/>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2112" autoAdjust="0"/>
  </p:normalViewPr>
  <p:slideViewPr>
    <p:cSldViewPr snapToGrid="0">
      <p:cViewPr varScale="1">
        <p:scale>
          <a:sx n="74" d="100"/>
          <a:sy n="74" d="100"/>
        </p:scale>
        <p:origin x="576" y="41"/>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AE486-DDE8-4F07-8A88-1402F0A8A1C3}" type="datetimeFigureOut">
              <a:rPr lang="en-US" smtClean="0"/>
              <a:t>9/27/2023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6308C-AD05-4317-AF99-82DAF3FEE2E3}" type="slidenum">
              <a:rPr lang="en-US" smtClean="0"/>
              <a:t>‹#›</a:t>
            </a:fld>
            <a:endParaRPr lang="en-US" dirty="0"/>
          </a:p>
        </p:txBody>
      </p:sp>
    </p:spTree>
    <p:extLst>
      <p:ext uri="{BB962C8B-B14F-4D97-AF65-F5344CB8AC3E}">
        <p14:creationId xmlns:p14="http://schemas.microsoft.com/office/powerpoint/2010/main" val="26415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Hello! My name is Aarti Ramani and today I welcome you to the presentation on a critical exploration of breast cancer prediction using advanced data analysis techniques. I'm thrilled to share with you the discoveries and insights gained from the deep dive into predictive modeling for one of the most prevalent health concerns of our time.</a:t>
            </a:r>
          </a:p>
          <a:p>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1</a:t>
            </a:fld>
            <a:endParaRPr lang="en-US" dirty="0"/>
          </a:p>
        </p:txBody>
      </p:sp>
    </p:spTree>
    <p:extLst>
      <p:ext uri="{BB962C8B-B14F-4D97-AF65-F5344CB8AC3E}">
        <p14:creationId xmlns:p14="http://schemas.microsoft.com/office/powerpoint/2010/main" val="2094566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Now, let's visually compare the performances of our models through a comprehensive table. This table will provide a clear overview of key metrics such as accuracy, precision, recall, and F1-scores for each model—Random Forest, Decision Tree, and KNN. This side-by-side comparison will shed light on how each model excels in different aspects of breast cancer prediction, enabling us to make informed conclusions about their effectiveness.</a:t>
            </a: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10</a:t>
            </a:fld>
            <a:endParaRPr lang="en-US" dirty="0"/>
          </a:p>
        </p:txBody>
      </p:sp>
    </p:spTree>
    <p:extLst>
      <p:ext uri="{BB962C8B-B14F-4D97-AF65-F5344CB8AC3E}">
        <p14:creationId xmlns:p14="http://schemas.microsoft.com/office/powerpoint/2010/main" val="90286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5400" b="0" i="0" dirty="0">
                <a:solidFill>
                  <a:srgbClr val="374151"/>
                </a:solidFill>
                <a:effectLst/>
                <a:latin typeface="Söhne"/>
              </a:rPr>
              <a:t>As we wrap up, our journey was all about analyzing a breast cancer dataset and building models to predict it. We used RandomForest, DecisionTree, and KNN models to find the best way. Metrics like ROC-AUC and accuracy scores show how well models can tell different cases apart. All three models did well, with accuracy between 94% and 97%. The Random Forest and KNN models stood out a bit more with slightly better precision, recall, and F1-scores.  </a:t>
            </a:r>
          </a:p>
          <a:p>
            <a:pPr algn="l"/>
            <a:endParaRPr lang="en-US" sz="5400" b="0" i="0" dirty="0">
              <a:solidFill>
                <a:srgbClr val="374151"/>
              </a:solidFill>
              <a:effectLst/>
              <a:latin typeface="Söhne"/>
            </a:endParaRPr>
          </a:p>
          <a:p>
            <a:pPr algn="l"/>
            <a:r>
              <a:rPr lang="en-US" sz="5400" b="0" i="0" dirty="0">
                <a:solidFill>
                  <a:srgbClr val="374151"/>
                </a:solidFill>
                <a:effectLst/>
                <a:latin typeface="Söhne"/>
              </a:rPr>
              <a:t>In this mix of models, each one proves it can predict breast cancer well. The Random Forest and KNN models shine a bit more, while the Decision Tree is also good.</a:t>
            </a:r>
          </a:p>
        </p:txBody>
      </p:sp>
      <p:sp>
        <p:nvSpPr>
          <p:cNvPr id="4" name="Slide Number Placeholder 3"/>
          <p:cNvSpPr>
            <a:spLocks noGrp="1"/>
          </p:cNvSpPr>
          <p:nvPr>
            <p:ph type="sldNum" sz="quarter" idx="5"/>
          </p:nvPr>
        </p:nvSpPr>
        <p:spPr/>
        <p:txBody>
          <a:bodyPr/>
          <a:lstStyle/>
          <a:p>
            <a:fld id="{B8C6308C-AD05-4317-AF99-82DAF3FEE2E3}" type="slidenum">
              <a:rPr lang="en-US" smtClean="0"/>
              <a:t>11</a:t>
            </a:fld>
            <a:endParaRPr lang="en-US" dirty="0"/>
          </a:p>
        </p:txBody>
      </p:sp>
    </p:spTree>
    <p:extLst>
      <p:ext uri="{BB962C8B-B14F-4D97-AF65-F5344CB8AC3E}">
        <p14:creationId xmlns:p14="http://schemas.microsoft.com/office/powerpoint/2010/main" val="180775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b="0" i="0" dirty="0">
              <a:solidFill>
                <a:srgbClr val="374151"/>
              </a:solidFill>
              <a:effectLst/>
              <a:latin typeface="Söhne"/>
            </a:endParaRPr>
          </a:p>
          <a:p>
            <a:pPr algn="l"/>
            <a:r>
              <a:rPr lang="en-US" b="0" i="0" dirty="0">
                <a:solidFill>
                  <a:srgbClr val="374151"/>
                </a:solidFill>
                <a:effectLst/>
                <a:latin typeface="Söhne"/>
              </a:rPr>
              <a:t>As we draw our journey to a close, we find ourselves at a juncture where data science and healthcare intertwine. Our expedition into the realm of breast cancer prediction has illuminated the potential of predictive modeling in transforming medical diagnostics. The models, each with its own strengths, have showcased the promise of precision and accuracy in identifying cases of breast cancer.</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However, as we navigate the path forward, it's imperative to recognize that our journey is far from over. With every triumph, there are challenges and responsibilities. The road ahead includes refining our models, expanding datasets, and ensuring ethical deployment to benefit patients without undue harm.</a:t>
            </a:r>
          </a:p>
        </p:txBody>
      </p:sp>
      <p:sp>
        <p:nvSpPr>
          <p:cNvPr id="4" name="Slide Number Placeholder 3"/>
          <p:cNvSpPr>
            <a:spLocks noGrp="1"/>
          </p:cNvSpPr>
          <p:nvPr>
            <p:ph type="sldNum" sz="quarter" idx="5"/>
          </p:nvPr>
        </p:nvSpPr>
        <p:spPr/>
        <p:txBody>
          <a:bodyPr/>
          <a:lstStyle/>
          <a:p>
            <a:fld id="{B8C6308C-AD05-4317-AF99-82DAF3FEE2E3}" type="slidenum">
              <a:rPr lang="en-US" smtClean="0"/>
              <a:t>12</a:t>
            </a:fld>
            <a:endParaRPr lang="en-US" dirty="0"/>
          </a:p>
        </p:txBody>
      </p:sp>
    </p:spTree>
    <p:extLst>
      <p:ext uri="{BB962C8B-B14F-4D97-AF65-F5344CB8AC3E}">
        <p14:creationId xmlns:p14="http://schemas.microsoft.com/office/powerpoint/2010/main" val="79000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closing, I invite you to contemplate the profound impact that data-driven healthcare can have on individuals' lives. We're at a special place where data meets our human needs. Remember, every prediction our models make could mean saving lives, giving patients more control, and changing how we take care of health. </a:t>
            </a:r>
          </a:p>
          <a:p>
            <a:pPr algn="l"/>
            <a:r>
              <a:rPr lang="en-US" b="0" i="0" dirty="0">
                <a:solidFill>
                  <a:srgbClr val="374151"/>
                </a:solidFill>
                <a:effectLst/>
                <a:latin typeface="Söhne"/>
              </a:rPr>
              <a:t>Thank you for being part of this amazing journey with me.</a:t>
            </a:r>
            <a:endParaRPr lang="en-US" dirty="0"/>
          </a:p>
          <a:p>
            <a:pPr algn="l"/>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13</a:t>
            </a:fld>
            <a:endParaRPr lang="en-US" dirty="0"/>
          </a:p>
        </p:txBody>
      </p:sp>
    </p:spTree>
    <p:extLst>
      <p:ext uri="{BB962C8B-B14F-4D97-AF65-F5344CB8AC3E}">
        <p14:creationId xmlns:p14="http://schemas.microsoft.com/office/powerpoint/2010/main" val="107581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14</a:t>
            </a:fld>
            <a:endParaRPr lang="en-US" dirty="0"/>
          </a:p>
        </p:txBody>
      </p:sp>
    </p:spTree>
    <p:extLst>
      <p:ext uri="{BB962C8B-B14F-4D97-AF65-F5344CB8AC3E}">
        <p14:creationId xmlns:p14="http://schemas.microsoft.com/office/powerpoint/2010/main" val="29360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intricate and multifaceted disease warrants meticulous analysis and proactive interventions. It not only impacts women but also affects men. In our rapidly advancing era, where technology is reshaping every facet of our lives, the integration of machine learning is revolutionizing healthcare. Our journey today embarks on utilizing predictive modeling to significantly enhance the early detection of breast cancer, a concern that deeply affects the lives of countless individuals.</a:t>
            </a: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2</a:t>
            </a:fld>
            <a:endParaRPr lang="en-US" dirty="0"/>
          </a:p>
        </p:txBody>
      </p:sp>
    </p:spTree>
    <p:extLst>
      <p:ext uri="{BB962C8B-B14F-4D97-AF65-F5344CB8AC3E}">
        <p14:creationId xmlns:p14="http://schemas.microsoft.com/office/powerpoint/2010/main" val="315190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To embark on this journey, I have sourced a comprehensive breast cancer dataset from Kaggle. This dataset furnishes the necessary features for conducting a thorough analysis.</a:t>
            </a:r>
          </a:p>
          <a:p>
            <a:pPr algn="l"/>
            <a:r>
              <a:rPr lang="en-US" b="0" i="0" dirty="0">
                <a:solidFill>
                  <a:srgbClr val="000000"/>
                </a:solidFill>
                <a:effectLst/>
                <a:latin typeface="Söhne"/>
              </a:rPr>
              <a:t>In preparing the dataset, several crucial steps were taken:</a:t>
            </a:r>
          </a:p>
          <a:p>
            <a:pPr algn="l">
              <a:buFont typeface="+mj-lt"/>
              <a:buNone/>
            </a:pPr>
            <a:endParaRPr lang="en-US" b="0" i="0" dirty="0">
              <a:solidFill>
                <a:srgbClr val="000000"/>
              </a:solidFill>
              <a:effectLst/>
              <a:latin typeface="Söhne"/>
            </a:endParaRPr>
          </a:p>
          <a:p>
            <a:pPr algn="l">
              <a:buFont typeface="+mj-lt"/>
              <a:buNone/>
            </a:pPr>
            <a:r>
              <a:rPr lang="en-US" b="0" i="0" dirty="0">
                <a:solidFill>
                  <a:srgbClr val="000000"/>
                </a:solidFill>
                <a:effectLst/>
                <a:latin typeface="Söhne"/>
              </a:rPr>
              <a:t>Columns were renamed to improve accessibility and clarity.</a:t>
            </a:r>
          </a:p>
          <a:p>
            <a:pPr algn="l">
              <a:buFont typeface="+mj-lt"/>
              <a:buNone/>
            </a:pPr>
            <a:endParaRPr lang="en-US" b="0" i="0" dirty="0">
              <a:solidFill>
                <a:srgbClr val="000000"/>
              </a:solidFill>
              <a:effectLst/>
              <a:latin typeface="Söhne"/>
            </a:endParaRPr>
          </a:p>
          <a:p>
            <a:pPr algn="l">
              <a:buFont typeface="+mj-lt"/>
              <a:buNone/>
            </a:pPr>
            <a:r>
              <a:rPr lang="en-US" b="0" i="0" dirty="0">
                <a:solidFill>
                  <a:srgbClr val="000000"/>
                </a:solidFill>
                <a:effectLst/>
                <a:latin typeface="Söhne"/>
              </a:rPr>
              <a:t>The "Class" column in the dataset was used to identify data classification, dividing the dataset into benign and malignant classes.</a:t>
            </a:r>
          </a:p>
          <a:p>
            <a:pPr algn="l">
              <a:buFont typeface="+mj-lt"/>
              <a:buNone/>
            </a:pPr>
            <a:r>
              <a:rPr lang="en-US" b="0" i="0" dirty="0">
                <a:solidFill>
                  <a:srgbClr val="000000"/>
                </a:solidFill>
                <a:effectLst/>
                <a:latin typeface="Söhne"/>
              </a:rPr>
              <a:t>This exploration revealed an imbalance within the dataset, with 75.3% of instances classified as malignant and 24.7% as benign. To tackle this, SMOTE (Synthetic Minority Oversampling Technique) was employed, which effectively balanced the dataset. SMOTE generates synthetic data to balance the representation of both classes.</a:t>
            </a:r>
          </a:p>
          <a:p>
            <a:pPr algn="l">
              <a:buFont typeface="+mj-lt"/>
              <a:buNone/>
            </a:pPr>
            <a:endParaRPr lang="en-US" b="0" i="0" dirty="0">
              <a:solidFill>
                <a:srgbClr val="000000"/>
              </a:solidFill>
              <a:effectLst/>
              <a:latin typeface="Söhne"/>
            </a:endParaRPr>
          </a:p>
          <a:p>
            <a:pPr algn="l">
              <a:buFont typeface="+mj-lt"/>
              <a:buNone/>
            </a:pPr>
            <a:r>
              <a:rPr lang="en-US" b="0" i="0" dirty="0">
                <a:solidFill>
                  <a:srgbClr val="000000"/>
                </a:solidFill>
                <a:effectLst/>
                <a:latin typeface="Söhne"/>
              </a:rPr>
              <a:t>Additionally, various checks, such as identifying duplicates and missing data, were carried out to ensure the completeness and accuracy of the data.</a:t>
            </a:r>
          </a:p>
          <a:p>
            <a:pPr algn="l"/>
            <a:r>
              <a:rPr lang="en-US" b="0" i="0" dirty="0">
                <a:solidFill>
                  <a:srgbClr val="000000"/>
                </a:solidFill>
                <a:effectLst/>
                <a:latin typeface="Söhne"/>
              </a:rPr>
              <a:t>These steps lay the foundation for a robust and reliable dataset, crucial for accurate analysis and model development.</a:t>
            </a:r>
          </a:p>
          <a:p>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3</a:t>
            </a:fld>
            <a:endParaRPr lang="en-US" dirty="0"/>
          </a:p>
        </p:txBody>
      </p:sp>
    </p:spTree>
    <p:extLst>
      <p:ext uri="{BB962C8B-B14F-4D97-AF65-F5344CB8AC3E}">
        <p14:creationId xmlns:p14="http://schemas.microsoft.com/office/powerpoint/2010/main" val="415023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Three classification models were employed in this study:</a:t>
            </a:r>
          </a:p>
          <a:p>
            <a:pPr algn="l"/>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374151"/>
                </a:solidFill>
                <a:effectLst/>
                <a:latin typeface="Söhne"/>
              </a:rPr>
              <a:t>Decision Tree Classifier </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374151"/>
                </a:solidFill>
                <a:effectLst/>
                <a:latin typeface="Söhne"/>
              </a:rPr>
              <a:t>Random Forest Classifier and </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KNN Classifier</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Optimization techniques were applied to these models to ensure their accuracy and effectiveness in breast cancer prediction.</a:t>
            </a:r>
          </a:p>
          <a:p>
            <a:pPr algn="l"/>
            <a:endParaRPr lang="en-US" b="0" i="0" dirty="0">
              <a:solidFill>
                <a:srgbClr val="374151"/>
              </a:solidFill>
              <a:effectLst/>
              <a:latin typeface="Söhne"/>
            </a:endParaRPr>
          </a:p>
          <a:p>
            <a:pPr algn="l"/>
            <a:r>
              <a:rPr lang="en-US" b="0" i="0" dirty="0">
                <a:solidFill>
                  <a:srgbClr val="374151"/>
                </a:solidFill>
                <a:effectLst/>
                <a:latin typeface="Söhne"/>
              </a:rPr>
              <a:t>Evaluation methods are essential to gauge the effectiveness and reliability of the models in accurately predicting breast cancer cases.</a:t>
            </a:r>
          </a:p>
          <a:p>
            <a:pPr algn="l"/>
            <a:r>
              <a:rPr lang="en-US" b="0" i="0" dirty="0">
                <a:solidFill>
                  <a:srgbClr val="374151"/>
                </a:solidFill>
                <a:effectLst/>
                <a:latin typeface="Söhne"/>
              </a:rPr>
              <a:t>Metrics such as ROC-AUC scores and accuracy were utilized to measure the models' ability to distinguish between benign and malignant cases. </a:t>
            </a:r>
          </a:p>
          <a:p>
            <a:pPr algn="l"/>
            <a:r>
              <a:rPr lang="en-US" b="0" i="0" dirty="0">
                <a:solidFill>
                  <a:srgbClr val="374151"/>
                </a:solidFill>
                <a:effectLst/>
                <a:latin typeface="Söhne"/>
              </a:rPr>
              <a:t>For a deeper understanding of the models’ performance across different aspects of prediction. precision, recall, and F1-scores were explored. </a:t>
            </a:r>
          </a:p>
          <a:p>
            <a:pPr algn="l"/>
            <a:endParaRPr lang="en-US" b="0" i="0" dirty="0">
              <a:solidFill>
                <a:srgbClr val="374151"/>
              </a:solidFill>
              <a:effectLst/>
              <a:latin typeface="Söhne"/>
            </a:endParaRPr>
          </a:p>
          <a:p>
            <a:pPr algn="l"/>
            <a:r>
              <a:rPr lang="en-US" b="0" i="0" dirty="0">
                <a:solidFill>
                  <a:srgbClr val="374151"/>
                </a:solidFill>
                <a:effectLst/>
                <a:latin typeface="Söhne"/>
              </a:rPr>
              <a:t>Comparative analysis played a pivotal role in determining which model excels in predictive accuracy and precision. Through the assessment of these metrics, valuable insights into the respective strengths and weaknesses of each model were obtained, thus aiding in the identification of the optimal approach for breast cancer prediction.</a:t>
            </a:r>
          </a:p>
          <a:p>
            <a:pPr algn="l"/>
            <a:endParaRPr lang="en-US" b="0" i="0" dirty="0">
              <a:solidFill>
                <a:srgbClr val="374151"/>
              </a:solidFill>
              <a:effectLst/>
              <a:latin typeface="Söhne"/>
            </a:endParaRPr>
          </a:p>
          <a:p>
            <a:pPr algn="l"/>
            <a:r>
              <a:rPr lang="en-US" b="0" i="0" dirty="0">
                <a:solidFill>
                  <a:srgbClr val="374151"/>
                </a:solidFill>
                <a:effectLst/>
                <a:latin typeface="Söhne"/>
              </a:rPr>
              <a:t>Furthermore, due consideration was given to potential limitations and ethical considerations inherent to predictive models in the medical realm. This thorough evaluation ensures that the models not only exhibit accuracy but also serve as secure and dependable tools, capable of making a positive contribution to healthcare practices</a:t>
            </a:r>
          </a:p>
          <a:p>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4</a:t>
            </a:fld>
            <a:endParaRPr lang="en-US" dirty="0"/>
          </a:p>
        </p:txBody>
      </p:sp>
    </p:spTree>
    <p:extLst>
      <p:ext uri="{BB962C8B-B14F-4D97-AF65-F5344CB8AC3E}">
        <p14:creationId xmlns:p14="http://schemas.microsoft.com/office/powerpoint/2010/main" val="202570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Let's turn our attention to the outcomes achieved by our Decision Tree model. This model, known for its straightforward decision-making process, has been put to the test in predicting breast cancer cases. This model underwent a process of cross-validation to determine the optimal </a:t>
            </a:r>
            <a:r>
              <a:rPr lang="en-US" dirty="0"/>
              <a:t>max_depth</a:t>
            </a:r>
            <a:r>
              <a:rPr lang="en-US" b="0" i="0" dirty="0">
                <a:solidFill>
                  <a:srgbClr val="374151"/>
                </a:solidFill>
                <a:effectLst/>
                <a:latin typeface="Söhne"/>
              </a:rPr>
              <a:t> parameter, yielding an accuracy peak at a </a:t>
            </a:r>
            <a:r>
              <a:rPr lang="en-US" dirty="0"/>
              <a:t>max_depth</a:t>
            </a:r>
            <a:r>
              <a:rPr lang="en-US" b="0" i="0" dirty="0">
                <a:solidFill>
                  <a:srgbClr val="374151"/>
                </a:solidFill>
                <a:effectLst/>
                <a:latin typeface="Söhne"/>
              </a:rPr>
              <a:t> of 3. </a:t>
            </a:r>
          </a:p>
          <a:p>
            <a:r>
              <a:rPr lang="en-US" b="0" i="0" dirty="0">
                <a:solidFill>
                  <a:srgbClr val="374151"/>
                </a:solidFill>
                <a:effectLst/>
                <a:latin typeface="Söhne"/>
              </a:rPr>
              <a:t>Let’s now delve into the results and insights garnered from this particular model's performance.</a:t>
            </a: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5</a:t>
            </a:fld>
            <a:endParaRPr lang="en-US" dirty="0"/>
          </a:p>
        </p:txBody>
      </p:sp>
    </p:spTree>
    <p:extLst>
      <p:ext uri="{BB962C8B-B14F-4D97-AF65-F5344CB8AC3E}">
        <p14:creationId xmlns:p14="http://schemas.microsoft.com/office/powerpoint/2010/main" val="394362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macro average F1-score is also 94%, indicating a balanced performance across both classes, benign and malignant.</a:t>
            </a:r>
          </a:p>
          <a:p>
            <a:pPr algn="l"/>
            <a:endParaRPr lang="en-US" b="0" i="0" dirty="0">
              <a:solidFill>
                <a:srgbClr val="374151"/>
              </a:solidFill>
              <a:effectLst/>
              <a:latin typeface="Söhne"/>
            </a:endParaRPr>
          </a:p>
          <a:p>
            <a:pPr algn="l"/>
            <a:r>
              <a:rPr lang="en-US" b="0" i="0" dirty="0">
                <a:solidFill>
                  <a:srgbClr val="374151"/>
                </a:solidFill>
                <a:effectLst/>
                <a:latin typeface="Söhne"/>
              </a:rPr>
              <a:t>The confusion matrix reveals the number of true positive, true negative, false positive, and false negative predictions for each class. </a:t>
            </a:r>
          </a:p>
          <a:p>
            <a:pPr algn="l"/>
            <a:endParaRPr lang="en-US" b="0" i="0" dirty="0">
              <a:solidFill>
                <a:srgbClr val="374151"/>
              </a:solidFill>
              <a:effectLst/>
              <a:latin typeface="Söhne"/>
            </a:endParaRPr>
          </a:p>
          <a:p>
            <a:pPr algn="l"/>
            <a:r>
              <a:rPr lang="en-US" b="0" i="0" dirty="0">
                <a:solidFill>
                  <a:srgbClr val="374151"/>
                </a:solidFill>
                <a:effectLst/>
                <a:latin typeface="Söhne"/>
              </a:rPr>
              <a:t>For the benign class, there were 86 true positives and 6 false positives. For the malignant class, there were 82 true positives and 4 false negatives.</a:t>
            </a:r>
          </a:p>
          <a:p>
            <a:pPr algn="l"/>
            <a:endParaRPr lang="en-US" b="0" i="0" dirty="0">
              <a:solidFill>
                <a:srgbClr val="4D5156"/>
              </a:solidFill>
              <a:effectLst/>
              <a:latin typeface="Roboto" panose="02000000000000000000" pitchFamily="2" charset="0"/>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 ROC-AUC score, which measures the model's ability to distinguish between classes, is 0.944, indicating good discriminatory power.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The overall accuracy of the model is 94%, implying that it correctly predicts 94% of the instances in the dataset. </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This analysis showcases the model's strong performance in predicting both benign and malignant cases, with balanced precision, recall, and F1-score values.</a:t>
            </a:r>
          </a:p>
          <a:p>
            <a:pPr algn="l"/>
            <a:endParaRPr lang="en-US" b="0" i="0" dirty="0">
              <a:solidFill>
                <a:srgbClr val="374151"/>
              </a:solidFill>
              <a:effectLst/>
              <a:latin typeface="Söhne"/>
            </a:endParaRPr>
          </a:p>
          <a:p>
            <a:pPr algn="l"/>
            <a:r>
              <a:rPr lang="en-US" b="0" i="0" dirty="0">
                <a:solidFill>
                  <a:srgbClr val="374151"/>
                </a:solidFill>
                <a:effectLst/>
                <a:latin typeface="Söhne"/>
              </a:rPr>
              <a:t>Moving forward, the next model outcome we’ll see is the Random Forest model. Renowned for its ability to harness the collective wisdom of multiple decision trees, the Random Forest model has undergone rigorous testing to predict breast cancer cases. Let's uncover the insights and achievements stemming from the Random Forest model's performance.</a:t>
            </a: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B8C6308C-AD05-4317-AF99-82DAF3FEE2E3}" type="slidenum">
              <a:rPr lang="en-US" smtClean="0"/>
              <a:t>6</a:t>
            </a:fld>
            <a:endParaRPr lang="en-US" dirty="0"/>
          </a:p>
        </p:txBody>
      </p:sp>
    </p:spTree>
    <p:extLst>
      <p:ext uri="{BB962C8B-B14F-4D97-AF65-F5344CB8AC3E}">
        <p14:creationId xmlns:p14="http://schemas.microsoft.com/office/powerpoint/2010/main" val="243425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macro average F1-score, reflecting the balanced performance across both classes, stands at 97%.</a:t>
            </a:r>
          </a:p>
          <a:p>
            <a:pPr algn="l"/>
            <a:endParaRPr lang="en-US" b="0" i="0" dirty="0">
              <a:solidFill>
                <a:srgbClr val="374151"/>
              </a:solidFill>
              <a:effectLst/>
              <a:latin typeface="Söhne"/>
            </a:endParaRPr>
          </a:p>
          <a:p>
            <a:pPr algn="l"/>
            <a:r>
              <a:rPr lang="en-US" b="0" i="0" dirty="0">
                <a:solidFill>
                  <a:srgbClr val="374151"/>
                </a:solidFill>
                <a:effectLst/>
                <a:latin typeface="Söhne"/>
              </a:rPr>
              <a:t>The confusion matrix provides insights into the model's predictions: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For the benign class, there were 87 true negatives and 5 false positives.</a:t>
            </a:r>
          </a:p>
          <a:p>
            <a:pPr algn="l">
              <a:buFont typeface="Arial" panose="020B0604020202020204" pitchFamily="34" charset="0"/>
              <a:buChar char="•"/>
            </a:pPr>
            <a:r>
              <a:rPr lang="en-US" b="0" i="0" dirty="0">
                <a:solidFill>
                  <a:srgbClr val="374151"/>
                </a:solidFill>
                <a:effectLst/>
                <a:latin typeface="Söhne"/>
              </a:rPr>
              <a:t>For the malignant class, there was 1 false negative and 85 true positives.</a:t>
            </a:r>
          </a:p>
          <a:p>
            <a:pPr algn="l"/>
            <a:endParaRPr lang="en-US" b="0" i="0" dirty="0">
              <a:solidFill>
                <a:srgbClr val="374151"/>
              </a:solidFill>
              <a:effectLst/>
              <a:latin typeface="Söhne"/>
            </a:endParaRPr>
          </a:p>
          <a:p>
            <a:pPr algn="l"/>
            <a:r>
              <a:rPr lang="en-US" b="0" i="0" dirty="0">
                <a:solidFill>
                  <a:srgbClr val="374151"/>
                </a:solidFill>
                <a:effectLst/>
                <a:latin typeface="Söhne"/>
              </a:rPr>
              <a:t>The ROC-AUC score is 0.967, showing strong discriminatory power.  </a:t>
            </a:r>
          </a:p>
          <a:p>
            <a:r>
              <a:rPr lang="en-US" b="0" i="0" dirty="0">
                <a:solidFill>
                  <a:srgbClr val="374151"/>
                </a:solidFill>
                <a:effectLst/>
                <a:latin typeface="Söhne"/>
              </a:rPr>
              <a:t>The Random Forest model showcased high precision in predicting benign tumors and exhibited slightly lower precision but higher recall in predicting malignant tumors. The overall accuracy reached an impressive 97%, highlighting the model's efficacy in predicting instances within the dataset.</a:t>
            </a:r>
          </a:p>
          <a:p>
            <a:endParaRPr lang="en-US" b="0" i="0" dirty="0">
              <a:solidFill>
                <a:srgbClr val="374151"/>
              </a:solidFill>
              <a:effectLst/>
              <a:latin typeface="Söhne"/>
            </a:endParaRPr>
          </a:p>
          <a:p>
            <a:r>
              <a:rPr lang="en-US" b="0" i="0" dirty="0">
                <a:solidFill>
                  <a:srgbClr val="374151"/>
                </a:solidFill>
                <a:effectLst/>
                <a:latin typeface="Söhne"/>
              </a:rPr>
              <a:t>Next in line is the outcomes yielded by the KNN (K-Nearest Neighbors) model. This model, operating on the principle of similarity, has been applied to our breast cancer prediction task. Let’s explore the results and revelations stemming from the KNN model's performance, shedding light on its role in our quest for accurate predictions.</a:t>
            </a:r>
          </a:p>
        </p:txBody>
      </p:sp>
      <p:sp>
        <p:nvSpPr>
          <p:cNvPr id="4" name="Slide Number Placeholder 3"/>
          <p:cNvSpPr>
            <a:spLocks noGrp="1"/>
          </p:cNvSpPr>
          <p:nvPr>
            <p:ph type="sldNum" sz="quarter" idx="5"/>
          </p:nvPr>
        </p:nvSpPr>
        <p:spPr/>
        <p:txBody>
          <a:bodyPr/>
          <a:lstStyle/>
          <a:p>
            <a:fld id="{B8C6308C-AD05-4317-AF99-82DAF3FEE2E3}" type="slidenum">
              <a:rPr lang="en-US" smtClean="0"/>
              <a:t>7</a:t>
            </a:fld>
            <a:endParaRPr lang="en-US" dirty="0"/>
          </a:p>
        </p:txBody>
      </p:sp>
    </p:spTree>
    <p:extLst>
      <p:ext uri="{BB962C8B-B14F-4D97-AF65-F5344CB8AC3E}">
        <p14:creationId xmlns:p14="http://schemas.microsoft.com/office/powerpoint/2010/main" val="2239821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 enhance the performance of our KNN (K-Nearest Neighbors) model, an advanced technique called GridSearchCV was employed. </a:t>
            </a:r>
          </a:p>
          <a:p>
            <a:r>
              <a:rPr lang="en-US" b="0" i="0" dirty="0">
                <a:solidFill>
                  <a:srgbClr val="374151"/>
                </a:solidFill>
                <a:effectLst/>
                <a:latin typeface="Söhne"/>
              </a:rPr>
              <a:t>This technique empowers us to fine-tune the model's parameters, optimizing its predictive capabilities.  </a:t>
            </a:r>
          </a:p>
          <a:p>
            <a:r>
              <a:rPr lang="en-US" b="0" i="0" dirty="0">
                <a:solidFill>
                  <a:srgbClr val="374151"/>
                </a:solidFill>
                <a:effectLst/>
                <a:latin typeface="Söhne"/>
              </a:rPr>
              <a:t> </a:t>
            </a:r>
            <a:endParaRPr lang="en-US" dirty="0"/>
          </a:p>
          <a:p>
            <a:pPr algn="l"/>
            <a:r>
              <a:rPr lang="en-US" b="0" i="0" dirty="0">
                <a:solidFill>
                  <a:srgbClr val="374151"/>
                </a:solidFill>
                <a:effectLst/>
                <a:latin typeface="Söhne"/>
              </a:rPr>
              <a:t>Utilizing the power of GridSearchCV, the impact of different parameters on our KNN model was explored.</a:t>
            </a:r>
          </a:p>
          <a:p>
            <a:pPr algn="l"/>
            <a:endParaRPr lang="en-US" b="0" i="0" dirty="0">
              <a:solidFill>
                <a:srgbClr val="374151"/>
              </a:solidFill>
              <a:effectLst/>
              <a:latin typeface="Söhne"/>
            </a:endParaRPr>
          </a:p>
          <a:p>
            <a:pPr algn="l"/>
            <a:r>
              <a:rPr lang="en-US" b="0" i="0" dirty="0">
                <a:solidFill>
                  <a:srgbClr val="374151"/>
                </a:solidFill>
                <a:effectLst/>
                <a:latin typeface="Söhne"/>
              </a:rPr>
              <a:t>Through this process, we identified the optimal combination of parameters that significantly enhanced the model's accuracy and performance.</a:t>
            </a:r>
          </a:p>
          <a:p>
            <a:pPr algn="l"/>
            <a:r>
              <a:rPr lang="en-US" b="0" i="0" dirty="0">
                <a:solidFill>
                  <a:srgbClr val="374151"/>
                </a:solidFill>
                <a:effectLst/>
                <a:latin typeface="Söhne"/>
              </a:rPr>
              <a:t>The parameter settings that emerged as the most effective include:</a:t>
            </a:r>
          </a:p>
          <a:p>
            <a:pPr algn="l">
              <a:buFont typeface="Arial" panose="020B0604020202020204" pitchFamily="34" charset="0"/>
              <a:buChar char="•"/>
            </a:pPr>
            <a:r>
              <a:rPr lang="en-US" b="1" i="0" dirty="0">
                <a:solidFill>
                  <a:srgbClr val="374151"/>
                </a:solidFill>
                <a:effectLst/>
                <a:latin typeface="Söhne"/>
              </a:rPr>
              <a:t>Weighting Scheme</a:t>
            </a:r>
            <a:r>
              <a:rPr lang="en-US" b="0" i="0" dirty="0">
                <a:solidFill>
                  <a:srgbClr val="374151"/>
                </a:solidFill>
                <a:effectLst/>
                <a:latin typeface="Söhne"/>
              </a:rPr>
              <a:t>: 'Uniform'</a:t>
            </a:r>
          </a:p>
          <a:p>
            <a:pPr algn="l">
              <a:buFont typeface="Arial" panose="020B0604020202020204" pitchFamily="34" charset="0"/>
              <a:buChar char="•"/>
            </a:pPr>
            <a:r>
              <a:rPr lang="en-US" b="1" i="0" dirty="0">
                <a:solidFill>
                  <a:srgbClr val="374151"/>
                </a:solidFill>
                <a:effectLst/>
                <a:latin typeface="Söhne"/>
              </a:rPr>
              <a:t>Distance Metric</a:t>
            </a:r>
            <a:r>
              <a:rPr lang="en-US" b="0" i="0" dirty="0">
                <a:solidFill>
                  <a:srgbClr val="374151"/>
                </a:solidFill>
                <a:effectLst/>
                <a:latin typeface="Söhne"/>
              </a:rPr>
              <a:t>: 'Hamming'</a:t>
            </a:r>
          </a:p>
          <a:p>
            <a:pPr algn="l">
              <a:buFont typeface="Arial" panose="020B0604020202020204" pitchFamily="34" charset="0"/>
              <a:buChar char="•"/>
            </a:pPr>
            <a:r>
              <a:rPr lang="en-US" b="1" i="0" dirty="0">
                <a:solidFill>
                  <a:srgbClr val="374151"/>
                </a:solidFill>
                <a:effectLst/>
                <a:latin typeface="Söhne"/>
              </a:rPr>
              <a:t>Number of Neighbors</a:t>
            </a:r>
            <a:r>
              <a:rPr lang="en-US" b="0" i="0" dirty="0">
                <a:solidFill>
                  <a:srgbClr val="374151"/>
                </a:solidFill>
                <a:effectLst/>
                <a:latin typeface="Söhne"/>
              </a:rPr>
              <a:t>: 5</a:t>
            </a:r>
          </a:p>
          <a:p>
            <a:pPr algn="l"/>
            <a:endParaRPr lang="en-US" b="0" i="0" dirty="0">
              <a:solidFill>
                <a:srgbClr val="374151"/>
              </a:solidFill>
              <a:effectLst/>
              <a:latin typeface="Söhne"/>
            </a:endParaRPr>
          </a:p>
          <a:p>
            <a:pPr algn="l"/>
            <a:r>
              <a:rPr lang="en-US" b="0" i="0" dirty="0">
                <a:solidFill>
                  <a:srgbClr val="374151"/>
                </a:solidFill>
                <a:effectLst/>
                <a:latin typeface="Söhne"/>
              </a:rPr>
              <a:t>These settings were carefully selected to fine-tune our KNN model, resulting in improved predictive capabilities. Let's uncover how these parameter adjustments influenced the model's outcomes and contributed to our pursuit of accurate breast cancer prediction.</a:t>
            </a:r>
          </a:p>
          <a:p>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8</a:t>
            </a:fld>
            <a:endParaRPr lang="en-US" dirty="0"/>
          </a:p>
        </p:txBody>
      </p:sp>
    </p:spTree>
    <p:extLst>
      <p:ext uri="{BB962C8B-B14F-4D97-AF65-F5344CB8AC3E}">
        <p14:creationId xmlns:p14="http://schemas.microsoft.com/office/powerpoint/2010/main" val="38049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The KNN model performs well for both classes, with high precision, recall, and F1-score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374151"/>
                </a:solidFill>
                <a:effectLst/>
                <a:latin typeface="Söhne"/>
              </a:rPr>
              <a:t>The macro average F1-score, reflecting the balanced performance across both classes, stands at 0.96.</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It correctly identifies around 96% of benign cases (class 2) and 95% of malignant cases (class 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The confusion matrix indicates that there were 4 false positive predictions and 4 false negative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74151"/>
                </a:solidFill>
                <a:effectLst/>
                <a:latin typeface="Söhne"/>
              </a:rPr>
              <a:t>The ROC-AUC score, is 0.955, showing strong discriminatory power.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74151"/>
                </a:solidFill>
                <a:effectLst/>
                <a:latin typeface="Söhne"/>
              </a:rPr>
              <a:t>The overall accuracy of the model is impressive at around 0.955 which signifies that it correctly predicts around 96% of instances in the dataset. </a:t>
            </a:r>
            <a:endParaRPr lang="en-US" dirty="0"/>
          </a:p>
        </p:txBody>
      </p:sp>
      <p:sp>
        <p:nvSpPr>
          <p:cNvPr id="4" name="Slide Number Placeholder 3"/>
          <p:cNvSpPr>
            <a:spLocks noGrp="1"/>
          </p:cNvSpPr>
          <p:nvPr>
            <p:ph type="sldNum" sz="quarter" idx="5"/>
          </p:nvPr>
        </p:nvSpPr>
        <p:spPr/>
        <p:txBody>
          <a:bodyPr/>
          <a:lstStyle/>
          <a:p>
            <a:fld id="{B8C6308C-AD05-4317-AF99-82DAF3FEE2E3}" type="slidenum">
              <a:rPr lang="en-US" smtClean="0"/>
              <a:t>9</a:t>
            </a:fld>
            <a:endParaRPr lang="en-US" dirty="0"/>
          </a:p>
        </p:txBody>
      </p:sp>
    </p:spTree>
    <p:extLst>
      <p:ext uri="{BB962C8B-B14F-4D97-AF65-F5344CB8AC3E}">
        <p14:creationId xmlns:p14="http://schemas.microsoft.com/office/powerpoint/2010/main" val="2382070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50F5-5661-452E-AFE5-0372CE0515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0B6A46-3EA2-40EE-A9E9-18322EF3CA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86826-2D95-4863-BED0-6FC2D47DF364}"/>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5" name="Footer Placeholder 4">
            <a:extLst>
              <a:ext uri="{FF2B5EF4-FFF2-40B4-BE49-F238E27FC236}">
                <a16:creationId xmlns:a16="http://schemas.microsoft.com/office/drawing/2014/main" id="{316D4D4D-86CC-4BB5-BCAD-C94BD142CD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3A8351-D9DA-4454-B4CA-77BADB6B4A74}"/>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02636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CE58-F580-461F-A771-8C58658EE2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04C3EF-A76D-4F52-8A0E-65D6D7244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5F8A3B-C971-4350-81DB-CAB6E56E2EAB}"/>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5" name="Footer Placeholder 4">
            <a:extLst>
              <a:ext uri="{FF2B5EF4-FFF2-40B4-BE49-F238E27FC236}">
                <a16:creationId xmlns:a16="http://schemas.microsoft.com/office/drawing/2014/main" id="{FE833116-D770-45CB-BAB4-BD62BA4044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9797FC-DB15-4599-94EB-A285976000E7}"/>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56958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D2F7E-33A5-49A5-8381-84B5F0D2BD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4802A7-EFFD-48BE-A498-17F0658339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8E0002-EBD0-43DE-987F-432F5BD99FC2}"/>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5" name="Footer Placeholder 4">
            <a:extLst>
              <a:ext uri="{FF2B5EF4-FFF2-40B4-BE49-F238E27FC236}">
                <a16:creationId xmlns:a16="http://schemas.microsoft.com/office/drawing/2014/main" id="{5FB6180F-4949-4A02-8169-99AFE5FBF6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C6DDA5-068C-45DA-877F-E9A383347CE0}"/>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282820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5AB64-2FFB-448A-B6FA-B5FA43F4C3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92AF3-BABD-4810-8704-D7747F4780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E4803-4A17-46AA-8FF0-77189BE01353}"/>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5" name="Footer Placeholder 4">
            <a:extLst>
              <a:ext uri="{FF2B5EF4-FFF2-40B4-BE49-F238E27FC236}">
                <a16:creationId xmlns:a16="http://schemas.microsoft.com/office/drawing/2014/main" id="{796711AE-3B39-4FE9-9CC4-60FB81B506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746F37-88ED-4315-9D2F-73C558AD5B4C}"/>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8297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67CB-6F91-4924-9149-EBF8D51E44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7351DD-5BCC-483D-8829-2C37BA14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089DB1-1335-4F4C-AC3E-2E6A091E58E2}"/>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5" name="Footer Placeholder 4">
            <a:extLst>
              <a:ext uri="{FF2B5EF4-FFF2-40B4-BE49-F238E27FC236}">
                <a16:creationId xmlns:a16="http://schemas.microsoft.com/office/drawing/2014/main" id="{FCEB818E-A0B0-4CD6-B9FA-5E427BF86F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B42622-BEE3-4A9C-AC20-4865C316A2F0}"/>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32655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2C7-1926-4D9F-B1E6-7D783958DB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880D2B-EFDF-46FF-8E3D-4ED32587AD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B3B2AE-F258-49BA-83D6-8CE760F3CB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67607E-DE51-4B57-93BD-FFB1F252692D}"/>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6" name="Footer Placeholder 5">
            <a:extLst>
              <a:ext uri="{FF2B5EF4-FFF2-40B4-BE49-F238E27FC236}">
                <a16:creationId xmlns:a16="http://schemas.microsoft.com/office/drawing/2014/main" id="{F12B8B2A-DB71-4FD9-9619-D44CA6E205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29A128-1782-4E4D-B071-53488E284AD0}"/>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2527265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322A-BE1B-4E96-AD78-6E1B373DF2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9C18B7-DC97-4F11-A397-21C2FB2EAB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CC0592-539A-457D-AD97-875070B60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D64CE9-5F4B-4707-93BB-5377A35FDC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94F443-6455-428D-9A3A-0DCFAAB63D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A6119B-900D-4E2B-A340-7AB2014E7468}"/>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8" name="Footer Placeholder 7">
            <a:extLst>
              <a:ext uri="{FF2B5EF4-FFF2-40B4-BE49-F238E27FC236}">
                <a16:creationId xmlns:a16="http://schemas.microsoft.com/office/drawing/2014/main" id="{251CA67A-3D6E-4658-AB5C-AA69F9E2BE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016F161-E9A2-464C-BC39-C22F0035A2C1}"/>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46724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F05D4-C91D-4A99-B78D-5394F1E650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A3B237-6BE4-4A65-9ACA-B823AB6375FE}"/>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4" name="Footer Placeholder 3">
            <a:extLst>
              <a:ext uri="{FF2B5EF4-FFF2-40B4-BE49-F238E27FC236}">
                <a16:creationId xmlns:a16="http://schemas.microsoft.com/office/drawing/2014/main" id="{F973C88B-B088-4CFB-9137-AEA9A26BFB9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E605A97-515C-420E-A6C4-C7EF20307951}"/>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1305065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E448DE-7FC8-403F-8A71-C12884C02F32}"/>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3" name="Footer Placeholder 2">
            <a:extLst>
              <a:ext uri="{FF2B5EF4-FFF2-40B4-BE49-F238E27FC236}">
                <a16:creationId xmlns:a16="http://schemas.microsoft.com/office/drawing/2014/main" id="{02D01942-67E9-4779-8C85-AB5688120C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717C128-A3EF-436A-919B-EF71A6925E7F}"/>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3234521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A53C-9669-4D11-9087-49DB3EFDC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86D44B-97AE-43ED-BE71-378450AFA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3F176F-F0EB-4947-8095-68746E262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2644F-F53E-40F1-A439-8728F7FDA6B5}"/>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6" name="Footer Placeholder 5">
            <a:extLst>
              <a:ext uri="{FF2B5EF4-FFF2-40B4-BE49-F238E27FC236}">
                <a16:creationId xmlns:a16="http://schemas.microsoft.com/office/drawing/2014/main" id="{EE93CCEC-3123-409F-A604-A4D021E013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2ECC7D-C0B2-4F75-9ABE-F8F742D06D50}"/>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1639827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D600-19A4-4F98-B6FD-BD5C071F1E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3F0C8C-F94F-4639-B1CA-1DA38B2CBB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08D48C1-EF5E-452A-9010-9C97A3243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56010-7348-4B43-B011-3C5773E78BA9}"/>
              </a:ext>
            </a:extLst>
          </p:cNvPr>
          <p:cNvSpPr>
            <a:spLocks noGrp="1"/>
          </p:cNvSpPr>
          <p:nvPr>
            <p:ph type="dt" sz="half" idx="10"/>
          </p:nvPr>
        </p:nvSpPr>
        <p:spPr/>
        <p:txBody>
          <a:bodyPr/>
          <a:lstStyle/>
          <a:p>
            <a:fld id="{5C186286-5F5A-4601-ABE1-20A3F31858B9}" type="datetimeFigureOut">
              <a:rPr lang="en-US" smtClean="0"/>
              <a:t>9/27/2023</a:t>
            </a:fld>
            <a:endParaRPr lang="en-US" dirty="0"/>
          </a:p>
        </p:txBody>
      </p:sp>
      <p:sp>
        <p:nvSpPr>
          <p:cNvPr id="6" name="Footer Placeholder 5">
            <a:extLst>
              <a:ext uri="{FF2B5EF4-FFF2-40B4-BE49-F238E27FC236}">
                <a16:creationId xmlns:a16="http://schemas.microsoft.com/office/drawing/2014/main" id="{249B3E38-A893-41CF-9A6E-2F22134ED0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F387EE-E745-43D6-A72A-5817BE2FE879}"/>
              </a:ext>
            </a:extLst>
          </p:cNvPr>
          <p:cNvSpPr>
            <a:spLocks noGrp="1"/>
          </p:cNvSpPr>
          <p:nvPr>
            <p:ph type="sldNum" sz="quarter" idx="12"/>
          </p:nvPr>
        </p:nvSpPr>
        <p:spPr/>
        <p:txBody>
          <a:bodyPr/>
          <a:lstStyle/>
          <a:p>
            <a:fld id="{A7D93A2F-A343-4053-A490-3E8C21A5CC5E}" type="slidenum">
              <a:rPr lang="en-US" smtClean="0"/>
              <a:t>‹#›</a:t>
            </a:fld>
            <a:endParaRPr lang="en-US" dirty="0"/>
          </a:p>
        </p:txBody>
      </p:sp>
    </p:spTree>
    <p:extLst>
      <p:ext uri="{BB962C8B-B14F-4D97-AF65-F5344CB8AC3E}">
        <p14:creationId xmlns:p14="http://schemas.microsoft.com/office/powerpoint/2010/main" val="61668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1680D-88E9-4982-A1CF-342B3052D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42206-C79F-4A17-A36B-E6EA11E8B9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7DCE7-34E8-48F0-891A-26D9874C8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86286-5F5A-4601-ABE1-20A3F31858B9}" type="datetimeFigureOut">
              <a:rPr lang="en-US" smtClean="0"/>
              <a:t>9/27/2023</a:t>
            </a:fld>
            <a:endParaRPr lang="en-US" dirty="0"/>
          </a:p>
        </p:txBody>
      </p:sp>
      <p:sp>
        <p:nvSpPr>
          <p:cNvPr id="5" name="Footer Placeholder 4">
            <a:extLst>
              <a:ext uri="{FF2B5EF4-FFF2-40B4-BE49-F238E27FC236}">
                <a16:creationId xmlns:a16="http://schemas.microsoft.com/office/drawing/2014/main" id="{45CF3E64-0637-4BE1-95E3-67C1F1BD23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F4D5B28-F165-4E7A-A93A-1F7E0901A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D93A2F-A343-4053-A490-3E8C21A5CC5E}" type="slidenum">
              <a:rPr lang="en-US" smtClean="0"/>
              <a:t>‹#›</a:t>
            </a:fld>
            <a:endParaRPr lang="en-US" dirty="0"/>
          </a:p>
        </p:txBody>
      </p:sp>
    </p:spTree>
    <p:extLst>
      <p:ext uri="{BB962C8B-B14F-4D97-AF65-F5344CB8AC3E}">
        <p14:creationId xmlns:p14="http://schemas.microsoft.com/office/powerpoint/2010/main" val="423125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code/pmotta/breast-cancer-prediction/inp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rstudio-pubs-static.s3.amazonaws.com/491489_b86f191488ab4ed0a37e7a95c839a8f4.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slide" Target="slide1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descr="Breast cancer awareness ribbon">
            <a:extLst>
              <a:ext uri="{FF2B5EF4-FFF2-40B4-BE49-F238E27FC236}">
                <a16:creationId xmlns:a16="http://schemas.microsoft.com/office/drawing/2014/main" id="{00AD54AE-615C-54A6-8F07-C22AA47552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Title 1">
            <a:extLst>
              <a:ext uri="{FF2B5EF4-FFF2-40B4-BE49-F238E27FC236}">
                <a16:creationId xmlns:a16="http://schemas.microsoft.com/office/drawing/2014/main" id="{8BB11908-F1D5-6D1C-5594-DBA6BAABCEA7}"/>
              </a:ext>
            </a:extLst>
          </p:cNvPr>
          <p:cNvSpPr>
            <a:spLocks noGrp="1"/>
          </p:cNvSpPr>
          <p:nvPr>
            <p:ph type="ctrTitle"/>
          </p:nvPr>
        </p:nvSpPr>
        <p:spPr>
          <a:xfrm>
            <a:off x="4158343" y="571500"/>
            <a:ext cx="7990113" cy="1219200"/>
          </a:xfrm>
        </p:spPr>
        <p:txBody>
          <a:bodyPr>
            <a:normAutofit/>
          </a:bodyPr>
          <a:lstStyle/>
          <a:p>
            <a:r>
              <a:rPr lang="en-US" sz="4000" b="1" dirty="0">
                <a:latin typeface="+mn-lt"/>
              </a:rPr>
              <a:t>Empowering Early Detection through Breast Cancer Prediction</a:t>
            </a:r>
          </a:p>
        </p:txBody>
      </p:sp>
      <p:sp>
        <p:nvSpPr>
          <p:cNvPr id="3" name="Subtitle 2">
            <a:extLst>
              <a:ext uri="{FF2B5EF4-FFF2-40B4-BE49-F238E27FC236}">
                <a16:creationId xmlns:a16="http://schemas.microsoft.com/office/drawing/2014/main" id="{7E2ED1E3-82A3-1C1D-D35B-7E3EC3A8CB17}"/>
              </a:ext>
            </a:extLst>
          </p:cNvPr>
          <p:cNvSpPr>
            <a:spLocks noGrp="1"/>
          </p:cNvSpPr>
          <p:nvPr>
            <p:ph type="subTitle" idx="1"/>
          </p:nvPr>
        </p:nvSpPr>
        <p:spPr>
          <a:xfrm>
            <a:off x="0" y="5219700"/>
            <a:ext cx="12192000" cy="1638300"/>
          </a:xfrm>
        </p:spPr>
        <p:txBody>
          <a:bodyPr>
            <a:normAutofit/>
          </a:bodyPr>
          <a:lstStyle/>
          <a:p>
            <a:pPr algn="l"/>
            <a:r>
              <a:rPr lang="en-US" sz="2000" dirty="0"/>
              <a:t>Unveiling Patterns, Enabling Precision: </a:t>
            </a:r>
          </a:p>
          <a:p>
            <a:pPr algn="l"/>
            <a:r>
              <a:rPr lang="en-US" sz="2000" dirty="0"/>
              <a:t>A Data-Driven Approach for Improved Breast Cancer Predictions</a:t>
            </a:r>
          </a:p>
          <a:p>
            <a:pPr algn="l"/>
            <a:endParaRPr lang="en-US" sz="1800" dirty="0"/>
          </a:p>
          <a:p>
            <a:pPr algn="r">
              <a:spcBef>
                <a:spcPts val="0"/>
              </a:spcBef>
            </a:pPr>
            <a:r>
              <a:rPr lang="en-US" sz="1600" dirty="0"/>
              <a:t>By: Aarti Ramani</a:t>
            </a:r>
            <a:br>
              <a:rPr lang="en-US" sz="1600" dirty="0"/>
            </a:br>
            <a:r>
              <a:rPr lang="en-US" sz="1600" dirty="0"/>
              <a:t>Date: 08/09/2023</a:t>
            </a:r>
          </a:p>
          <a:p>
            <a:pPr algn="r">
              <a:spcBef>
                <a:spcPts val="0"/>
              </a:spcBef>
            </a:pPr>
            <a:endParaRPr lang="en-US" sz="1600" dirty="0"/>
          </a:p>
        </p:txBody>
      </p:sp>
      <p:pic>
        <p:nvPicPr>
          <p:cNvPr id="60" name="Audio 59">
            <a:hlinkClick r:id="" action="ppaction://media"/>
            <a:extLst>
              <a:ext uri="{FF2B5EF4-FFF2-40B4-BE49-F238E27FC236}">
                <a16:creationId xmlns:a16="http://schemas.microsoft.com/office/drawing/2014/main" id="{55C1B9B2-15D9-989F-7213-9B7847DDA3F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5622099"/>
      </p:ext>
    </p:extLst>
  </p:cSld>
  <p:clrMapOvr>
    <a:masterClrMapping/>
  </p:clrMapOvr>
  <mc:AlternateContent xmlns:mc="http://schemas.openxmlformats.org/markup-compatibility/2006" xmlns:p14="http://schemas.microsoft.com/office/powerpoint/2010/main">
    <mc:Choice Requires="p14">
      <p:transition spd="slow" p14:dur="2000" advTm="21054"/>
    </mc:Choice>
    <mc:Fallback xmlns="">
      <p:transition spd="slow" advTm="21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537259" y="0"/>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MODELS OUTCOME</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pic>
        <p:nvPicPr>
          <p:cNvPr id="18" name="Picture 17" descr="A pink ribbon on a person's body&#10;&#10;Description automatically generated">
            <a:extLst>
              <a:ext uri="{FF2B5EF4-FFF2-40B4-BE49-F238E27FC236}">
                <a16:creationId xmlns:a16="http://schemas.microsoft.com/office/drawing/2014/main" id="{F65187A7-5627-8233-658E-089103E5D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74" y="2511033"/>
            <a:ext cx="1717001" cy="2756119"/>
          </a:xfrm>
          <a:prstGeom prst="rect">
            <a:avLst/>
          </a:prstGeom>
        </p:spPr>
      </p:pic>
      <p:graphicFrame>
        <p:nvGraphicFramePr>
          <p:cNvPr id="4" name="Table 4">
            <a:extLst>
              <a:ext uri="{FF2B5EF4-FFF2-40B4-BE49-F238E27FC236}">
                <a16:creationId xmlns:a16="http://schemas.microsoft.com/office/drawing/2014/main" id="{1168D8D5-98C0-B537-8055-00652C57BFF9}"/>
              </a:ext>
            </a:extLst>
          </p:cNvPr>
          <p:cNvGraphicFramePr>
            <a:graphicFrameLocks noGrp="1"/>
          </p:cNvGraphicFramePr>
          <p:nvPr>
            <p:extLst>
              <p:ext uri="{D42A27DB-BD31-4B8C-83A1-F6EECF244321}">
                <p14:modId xmlns:p14="http://schemas.microsoft.com/office/powerpoint/2010/main" val="3989323885"/>
              </p:ext>
            </p:extLst>
          </p:nvPr>
        </p:nvGraphicFramePr>
        <p:xfrm>
          <a:off x="2581153" y="1084235"/>
          <a:ext cx="8895145" cy="5160309"/>
        </p:xfrm>
        <a:graphic>
          <a:graphicData uri="http://schemas.openxmlformats.org/drawingml/2006/table">
            <a:tbl>
              <a:tblPr firstRow="1" bandRow="1">
                <a:tableStyleId>{0505E3EF-67EA-436B-97B2-0124C06EBD24}</a:tableStyleId>
              </a:tblPr>
              <a:tblGrid>
                <a:gridCol w="1484450">
                  <a:extLst>
                    <a:ext uri="{9D8B030D-6E8A-4147-A177-3AD203B41FA5}">
                      <a16:colId xmlns:a16="http://schemas.microsoft.com/office/drawing/2014/main" val="1538754622"/>
                    </a:ext>
                  </a:extLst>
                </a:gridCol>
                <a:gridCol w="1079602">
                  <a:extLst>
                    <a:ext uri="{9D8B030D-6E8A-4147-A177-3AD203B41FA5}">
                      <a16:colId xmlns:a16="http://schemas.microsoft.com/office/drawing/2014/main" val="1972545052"/>
                    </a:ext>
                  </a:extLst>
                </a:gridCol>
                <a:gridCol w="1175355">
                  <a:extLst>
                    <a:ext uri="{9D8B030D-6E8A-4147-A177-3AD203B41FA5}">
                      <a16:colId xmlns:a16="http://schemas.microsoft.com/office/drawing/2014/main" val="1391049508"/>
                    </a:ext>
                  </a:extLst>
                </a:gridCol>
                <a:gridCol w="1037827">
                  <a:extLst>
                    <a:ext uri="{9D8B030D-6E8A-4147-A177-3AD203B41FA5}">
                      <a16:colId xmlns:a16="http://schemas.microsoft.com/office/drawing/2014/main" val="2816608796"/>
                    </a:ext>
                  </a:extLst>
                </a:gridCol>
                <a:gridCol w="1299755">
                  <a:extLst>
                    <a:ext uri="{9D8B030D-6E8A-4147-A177-3AD203B41FA5}">
                      <a16:colId xmlns:a16="http://schemas.microsoft.com/office/drawing/2014/main" val="3060397723"/>
                    </a:ext>
                  </a:extLst>
                </a:gridCol>
                <a:gridCol w="1196900">
                  <a:extLst>
                    <a:ext uri="{9D8B030D-6E8A-4147-A177-3AD203B41FA5}">
                      <a16:colId xmlns:a16="http://schemas.microsoft.com/office/drawing/2014/main" val="1746140241"/>
                    </a:ext>
                  </a:extLst>
                </a:gridCol>
                <a:gridCol w="1621256">
                  <a:extLst>
                    <a:ext uri="{9D8B030D-6E8A-4147-A177-3AD203B41FA5}">
                      <a16:colId xmlns:a16="http://schemas.microsoft.com/office/drawing/2014/main" val="2385774185"/>
                    </a:ext>
                  </a:extLst>
                </a:gridCol>
              </a:tblGrid>
              <a:tr h="964226">
                <a:tc>
                  <a:txBody>
                    <a:bodyPr/>
                    <a:lstStyle/>
                    <a:p>
                      <a:pPr algn="ctr" fontAlgn="b"/>
                      <a:r>
                        <a:rPr lang="en-US" sz="1800" b="1" i="0" u="none" strike="noStrike" dirty="0">
                          <a:solidFill>
                            <a:srgbClr val="000000"/>
                          </a:solidFill>
                          <a:effectLst/>
                          <a:latin typeface="Calibri" panose="020F0502020204030204" pitchFamily="34" charset="0"/>
                        </a:rPr>
                        <a:t>METRIC</a:t>
                      </a:r>
                    </a:p>
                  </a:txBody>
                  <a:tcPr marL="3810" marR="3810" marT="3810" marB="0" anchor="ctr">
                    <a:solidFill>
                      <a:schemeClr val="accent5">
                        <a:lumMod val="40000"/>
                        <a:lumOff val="60000"/>
                      </a:schemeClr>
                    </a:solidFill>
                  </a:tcPr>
                </a:tc>
                <a:tc gridSpan="2">
                  <a:txBody>
                    <a:bodyPr/>
                    <a:lstStyle/>
                    <a:p>
                      <a:pPr algn="ctr" fontAlgn="b"/>
                      <a:r>
                        <a:rPr lang="en-US" sz="1800" b="1" i="0" u="none" strike="noStrike" dirty="0">
                          <a:solidFill>
                            <a:srgbClr val="000000"/>
                          </a:solidFill>
                          <a:effectLst/>
                          <a:latin typeface="Calibri" panose="020F0502020204030204" pitchFamily="34" charset="0"/>
                        </a:rPr>
                        <a:t>RANDOM FOREST CLASSIFICATION</a:t>
                      </a:r>
                    </a:p>
                  </a:txBody>
                  <a:tcPr marL="3810" marR="3810" marT="3810" marB="0" anchor="ctr">
                    <a:solidFill>
                      <a:schemeClr val="accent5">
                        <a:lumMod val="40000"/>
                        <a:lumOff val="60000"/>
                      </a:schemeClr>
                    </a:solidFill>
                  </a:tcPr>
                </a:tc>
                <a:tc hMerge="1">
                  <a:txBody>
                    <a:bodyPr/>
                    <a:lstStyle/>
                    <a:p>
                      <a:endParaRPr lang="en-US"/>
                    </a:p>
                  </a:txBody>
                  <a:tcPr/>
                </a:tc>
                <a:tc gridSpan="2">
                  <a:txBody>
                    <a:bodyPr/>
                    <a:lstStyle/>
                    <a:p>
                      <a:pPr algn="ctr" fontAlgn="b"/>
                      <a:r>
                        <a:rPr lang="en-US" sz="1800" b="1" i="0" u="none" strike="noStrike" dirty="0">
                          <a:solidFill>
                            <a:srgbClr val="000000"/>
                          </a:solidFill>
                          <a:effectLst/>
                          <a:latin typeface="Calibri" panose="020F0502020204030204" pitchFamily="34" charset="0"/>
                        </a:rPr>
                        <a:t>KNN – KNEIGHBORS CLASSIFIER</a:t>
                      </a:r>
                    </a:p>
                  </a:txBody>
                  <a:tcPr marL="3810" marR="3810" marT="3810" marB="0" anchor="ctr">
                    <a:solidFill>
                      <a:schemeClr val="accent5">
                        <a:lumMod val="40000"/>
                        <a:lumOff val="60000"/>
                      </a:schemeClr>
                    </a:solidFill>
                  </a:tcPr>
                </a:tc>
                <a:tc hMerge="1">
                  <a:txBody>
                    <a:bodyPr/>
                    <a:lstStyle/>
                    <a:p>
                      <a:endParaRPr lang="en-US"/>
                    </a:p>
                  </a:txBody>
                  <a:tcPr/>
                </a:tc>
                <a:tc gridSpan="2">
                  <a:txBody>
                    <a:bodyPr/>
                    <a:lstStyle/>
                    <a:p>
                      <a:pPr algn="ctr" fontAlgn="b"/>
                      <a:r>
                        <a:rPr lang="en-US" sz="1800" b="1" i="0" u="none" strike="noStrike" dirty="0">
                          <a:solidFill>
                            <a:srgbClr val="000000"/>
                          </a:solidFill>
                          <a:effectLst/>
                          <a:latin typeface="Calibri" panose="020F0502020204030204" pitchFamily="34" charset="0"/>
                        </a:rPr>
                        <a:t>DECISION TREE </a:t>
                      </a:r>
                    </a:p>
                  </a:txBody>
                  <a:tcPr marL="3810" marR="3810" marT="3810" marB="0" anchor="ctr">
                    <a:solidFill>
                      <a:schemeClr val="accent5">
                        <a:lumMod val="40000"/>
                        <a:lumOff val="60000"/>
                      </a:schemeClr>
                    </a:solidFill>
                  </a:tcPr>
                </a:tc>
                <a:tc hMerge="1">
                  <a:txBody>
                    <a:bodyPr/>
                    <a:lstStyle/>
                    <a:p>
                      <a:endParaRPr lang="en-US"/>
                    </a:p>
                  </a:txBody>
                  <a:tcPr/>
                </a:tc>
                <a:extLst>
                  <a:ext uri="{0D108BD9-81ED-4DB2-BD59-A6C34878D82A}">
                    <a16:rowId xmlns:a16="http://schemas.microsoft.com/office/drawing/2014/main" val="3197116742"/>
                  </a:ext>
                </a:extLst>
              </a:tr>
              <a:tr h="762413">
                <a:tc>
                  <a:txBody>
                    <a:bodyPr/>
                    <a:lstStyle/>
                    <a:p>
                      <a:pPr algn="l" fontAlgn="b"/>
                      <a:r>
                        <a:rPr lang="en-US" sz="1800" b="0" i="0" u="none" strike="noStrike" dirty="0">
                          <a:solidFill>
                            <a:srgbClr val="000000"/>
                          </a:solidFill>
                          <a:effectLst/>
                          <a:latin typeface="Calibri" panose="020F0502020204030204" pitchFamily="34" charset="0"/>
                        </a:rPr>
                        <a:t> </a:t>
                      </a:r>
                    </a:p>
                  </a:txBody>
                  <a:tcPr marL="3810" marR="3810" marT="3810" marB="0" anchor="b">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Benign</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Malignant</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Benign</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Malignant</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Benign</a:t>
                      </a:r>
                    </a:p>
                  </a:txBody>
                  <a:tcPr marL="3810" marR="3810" marT="3810" marB="0" anchor="ctr">
                    <a:solidFill>
                      <a:schemeClr val="tx2">
                        <a:lumMod val="20000"/>
                        <a:lumOff val="8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Malignant</a:t>
                      </a:r>
                    </a:p>
                  </a:txBody>
                  <a:tcPr marL="3810" marR="3810" marT="3810" marB="0" anchor="ctr">
                    <a:solidFill>
                      <a:schemeClr val="tx2">
                        <a:lumMod val="20000"/>
                        <a:lumOff val="80000"/>
                      </a:schemeClr>
                    </a:solidFill>
                  </a:tcPr>
                </a:tc>
                <a:extLst>
                  <a:ext uri="{0D108BD9-81ED-4DB2-BD59-A6C34878D82A}">
                    <a16:rowId xmlns:a16="http://schemas.microsoft.com/office/drawing/2014/main" val="2003725539"/>
                  </a:ext>
                </a:extLst>
              </a:tr>
              <a:tr h="686734">
                <a:tc>
                  <a:txBody>
                    <a:bodyPr/>
                    <a:lstStyle/>
                    <a:p>
                      <a:pPr algn="ctr" fontAlgn="b"/>
                      <a:r>
                        <a:rPr lang="en-US" sz="1600" b="0" i="0" u="none" strike="noStrike" dirty="0">
                          <a:solidFill>
                            <a:srgbClr val="000000"/>
                          </a:solidFill>
                          <a:effectLst/>
                          <a:latin typeface="Calibri" panose="020F0502020204030204" pitchFamily="34" charset="0"/>
                        </a:rPr>
                        <a:t>PRECISION</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0.99</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0.94</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0.96</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0.96</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0.93</a:t>
                      </a:r>
                    </a:p>
                  </a:txBody>
                  <a:tcPr marL="3810" marR="3810" marT="3810" marB="0" anchor="ctr"/>
                </a:tc>
                <a:extLst>
                  <a:ext uri="{0D108BD9-81ED-4DB2-BD59-A6C34878D82A}">
                    <a16:rowId xmlns:a16="http://schemas.microsoft.com/office/drawing/2014/main" val="1020166946"/>
                  </a:ext>
                </a:extLst>
              </a:tr>
              <a:tr h="686734">
                <a:tc>
                  <a:txBody>
                    <a:bodyPr/>
                    <a:lstStyle/>
                    <a:p>
                      <a:pPr algn="ctr" fontAlgn="b"/>
                      <a:r>
                        <a:rPr lang="en-US" sz="1600" b="0" i="0" u="none" strike="noStrike" dirty="0">
                          <a:solidFill>
                            <a:srgbClr val="000000"/>
                          </a:solidFill>
                          <a:effectLst/>
                          <a:latin typeface="Calibri" panose="020F0502020204030204" pitchFamily="34" charset="0"/>
                        </a:rPr>
                        <a:t>RECALL</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0.99</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0.96</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0.93</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extLst>
                  <a:ext uri="{0D108BD9-81ED-4DB2-BD59-A6C34878D82A}">
                    <a16:rowId xmlns:a16="http://schemas.microsoft.com/office/drawing/2014/main" val="2164851365"/>
                  </a:ext>
                </a:extLst>
              </a:tr>
              <a:tr h="686734">
                <a:tc>
                  <a:txBody>
                    <a:bodyPr/>
                    <a:lstStyle/>
                    <a:p>
                      <a:pPr algn="ctr" fontAlgn="b"/>
                      <a:r>
                        <a:rPr lang="en-US" sz="1600" b="0" i="0" u="none" strike="noStrike" dirty="0">
                          <a:solidFill>
                            <a:srgbClr val="000000"/>
                          </a:solidFill>
                          <a:effectLst/>
                          <a:latin typeface="Calibri" panose="020F0502020204030204" pitchFamily="34" charset="0"/>
                        </a:rPr>
                        <a:t>F1-SCORE</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0.97</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0.97</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0.96</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0.95</a:t>
                      </a:r>
                    </a:p>
                  </a:txBody>
                  <a:tcPr marL="3810" marR="3810" marT="3810" marB="0" anchor="ctr"/>
                </a:tc>
                <a:tc>
                  <a:txBody>
                    <a:bodyPr/>
                    <a:lstStyle/>
                    <a:p>
                      <a:pPr algn="ctr" fontAlgn="b"/>
                      <a:r>
                        <a:rPr lang="en-US" sz="1600" b="0" i="0" u="none" strike="noStrike" dirty="0">
                          <a:solidFill>
                            <a:srgbClr val="000000"/>
                          </a:solidFill>
                          <a:effectLst/>
                          <a:latin typeface="Calibri" panose="020F0502020204030204" pitchFamily="34" charset="0"/>
                        </a:rPr>
                        <a:t>0.94</a:t>
                      </a:r>
                    </a:p>
                  </a:txBody>
                  <a:tcPr marL="3810" marR="3810" marT="3810" marB="0" anchor="ctr"/>
                </a:tc>
                <a:extLst>
                  <a:ext uri="{0D108BD9-81ED-4DB2-BD59-A6C34878D82A}">
                    <a16:rowId xmlns:a16="http://schemas.microsoft.com/office/drawing/2014/main" val="4156982712"/>
                  </a:ext>
                </a:extLst>
              </a:tr>
              <a:tr h="686734">
                <a:tc>
                  <a:txBody>
                    <a:bodyPr/>
                    <a:lstStyle/>
                    <a:p>
                      <a:pPr algn="ctr" fontAlgn="b"/>
                      <a:r>
                        <a:rPr lang="en-US" sz="1600" b="0" i="0" u="none" strike="noStrike" dirty="0">
                          <a:solidFill>
                            <a:srgbClr val="000000"/>
                          </a:solidFill>
                          <a:effectLst/>
                          <a:latin typeface="Calibri" panose="020F0502020204030204" pitchFamily="34" charset="0"/>
                        </a:rPr>
                        <a:t>ROC-AUC SCORE</a:t>
                      </a:r>
                    </a:p>
                  </a:txBody>
                  <a:tcPr marL="3810" marR="3810" marT="3810" marB="0" anchor="ctr"/>
                </a:tc>
                <a:tc gridSpan="2">
                  <a:txBody>
                    <a:bodyPr/>
                    <a:lstStyle/>
                    <a:p>
                      <a:pPr algn="ctr" fontAlgn="b"/>
                      <a:r>
                        <a:rPr lang="en-US" sz="1600" b="0" i="0" u="none" strike="noStrike" dirty="0">
                          <a:solidFill>
                            <a:srgbClr val="000000"/>
                          </a:solidFill>
                          <a:effectLst/>
                          <a:latin typeface="Calibri" panose="020F0502020204030204" pitchFamily="34" charset="0"/>
                        </a:rPr>
                        <a:t>0.967</a:t>
                      </a:r>
                    </a:p>
                  </a:txBody>
                  <a:tcPr marL="3810" marR="3810" marT="3810" marB="0" anchor="ctr"/>
                </a:tc>
                <a:tc hMerge="1">
                  <a:txBody>
                    <a:bodyPr/>
                    <a:lstStyle/>
                    <a:p>
                      <a:endParaRPr lang="en-US"/>
                    </a:p>
                  </a:txBody>
                  <a:tcPr/>
                </a:tc>
                <a:tc gridSpan="2">
                  <a:txBody>
                    <a:bodyPr/>
                    <a:lstStyle/>
                    <a:p>
                      <a:pPr algn="ctr" fontAlgn="b"/>
                      <a:r>
                        <a:rPr lang="en-US" sz="1600" b="0" i="0" u="none" strike="noStrike" dirty="0">
                          <a:solidFill>
                            <a:srgbClr val="000000"/>
                          </a:solidFill>
                          <a:effectLst/>
                          <a:latin typeface="Calibri" panose="020F0502020204030204" pitchFamily="34" charset="0"/>
                        </a:rPr>
                        <a:t>0.955</a:t>
                      </a:r>
                    </a:p>
                  </a:txBody>
                  <a:tcPr marL="3810" marR="3810" marT="3810" marB="0" anchor="ctr"/>
                </a:tc>
                <a:tc hMerge="1">
                  <a:txBody>
                    <a:bodyPr/>
                    <a:lstStyle/>
                    <a:p>
                      <a:endParaRPr lang="en-US"/>
                    </a:p>
                  </a:txBody>
                  <a:tcPr/>
                </a:tc>
                <a:tc gridSpan="2">
                  <a:txBody>
                    <a:bodyPr/>
                    <a:lstStyle/>
                    <a:p>
                      <a:pPr algn="ctr" fontAlgn="b"/>
                      <a:r>
                        <a:rPr lang="en-US" sz="1600" b="0" i="0" u="none" strike="noStrike" dirty="0">
                          <a:solidFill>
                            <a:srgbClr val="000000"/>
                          </a:solidFill>
                          <a:effectLst/>
                          <a:latin typeface="Calibri" panose="020F0502020204030204" pitchFamily="34" charset="0"/>
                        </a:rPr>
                        <a:t>0.944</a:t>
                      </a:r>
                    </a:p>
                  </a:txBody>
                  <a:tcPr marL="3810" marR="3810" marT="3810" marB="0" anchor="ctr"/>
                </a:tc>
                <a:tc hMerge="1">
                  <a:txBody>
                    <a:bodyPr/>
                    <a:lstStyle/>
                    <a:p>
                      <a:endParaRPr lang="en-US" dirty="0"/>
                    </a:p>
                  </a:txBody>
                  <a:tcPr/>
                </a:tc>
                <a:extLst>
                  <a:ext uri="{0D108BD9-81ED-4DB2-BD59-A6C34878D82A}">
                    <a16:rowId xmlns:a16="http://schemas.microsoft.com/office/drawing/2014/main" val="3966252826"/>
                  </a:ext>
                </a:extLst>
              </a:tr>
              <a:tr h="686734">
                <a:tc>
                  <a:txBody>
                    <a:bodyPr/>
                    <a:lstStyle/>
                    <a:p>
                      <a:pPr marL="0" algn="ctr" defTabSz="9144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ACCURACY SCORE</a:t>
                      </a:r>
                    </a:p>
                  </a:txBody>
                  <a:tcPr marL="3810" marR="3810" marT="3810" marB="0" anchor="ctr">
                    <a:solidFill>
                      <a:schemeClr val="bg1">
                        <a:lumMod val="95000"/>
                      </a:schemeClr>
                    </a:solidFill>
                  </a:tcPr>
                </a:tc>
                <a:tc gridSpan="2">
                  <a:txBody>
                    <a:bodyPr/>
                    <a:lstStyle/>
                    <a:p>
                      <a:pPr marL="0" algn="ctr" defTabSz="9144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0.966</a:t>
                      </a:r>
                    </a:p>
                  </a:txBody>
                  <a:tcPr marL="3810" marR="3810" marT="3810" marB="0" anchor="ctr">
                    <a:solidFill>
                      <a:schemeClr val="bg1">
                        <a:lumMod val="95000"/>
                      </a:schemeClr>
                    </a:solidFill>
                  </a:tcPr>
                </a:tc>
                <a:tc hMerge="1">
                  <a:txBody>
                    <a:bodyPr/>
                    <a:lstStyle/>
                    <a:p>
                      <a:endParaRPr lang="en-US"/>
                    </a:p>
                  </a:txBody>
                  <a:tcPr/>
                </a:tc>
                <a:tc gridSpan="2">
                  <a:txBody>
                    <a:bodyPr/>
                    <a:lstStyle/>
                    <a:p>
                      <a:pPr marL="0" algn="ctr" defTabSz="9144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0.955</a:t>
                      </a:r>
                    </a:p>
                  </a:txBody>
                  <a:tcPr marL="3810" marR="3810" marT="3810" marB="0" anchor="ctr">
                    <a:solidFill>
                      <a:schemeClr val="bg1">
                        <a:lumMod val="95000"/>
                      </a:schemeClr>
                    </a:solidFill>
                  </a:tcPr>
                </a:tc>
                <a:tc hMerge="1">
                  <a:txBody>
                    <a:bodyPr/>
                    <a:lstStyle/>
                    <a:p>
                      <a:endParaRPr lang="en-US"/>
                    </a:p>
                  </a:txBody>
                  <a:tcPr/>
                </a:tc>
                <a:tc gridSpan="2">
                  <a:txBody>
                    <a:bodyPr/>
                    <a:lstStyle/>
                    <a:p>
                      <a:pPr marL="0" algn="ctr" defTabSz="9144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0.943</a:t>
                      </a:r>
                    </a:p>
                  </a:txBody>
                  <a:tcPr marL="3810" marR="3810" marT="3810" marB="0" anchor="ctr">
                    <a:solidFill>
                      <a:schemeClr val="bg1">
                        <a:lumMod val="95000"/>
                      </a:schemeClr>
                    </a:solidFill>
                  </a:tcPr>
                </a:tc>
                <a:tc hMerge="1">
                  <a:txBody>
                    <a:bodyPr/>
                    <a:lstStyle/>
                    <a:p>
                      <a:endParaRPr lang="en-US"/>
                    </a:p>
                  </a:txBody>
                  <a:tcPr/>
                </a:tc>
                <a:extLst>
                  <a:ext uri="{0D108BD9-81ED-4DB2-BD59-A6C34878D82A}">
                    <a16:rowId xmlns:a16="http://schemas.microsoft.com/office/drawing/2014/main" val="2441794157"/>
                  </a:ext>
                </a:extLst>
              </a:tr>
            </a:tbl>
          </a:graphicData>
        </a:graphic>
      </p:graphicFrame>
      <p:pic>
        <p:nvPicPr>
          <p:cNvPr id="6" name="Audio 5">
            <a:hlinkClick r:id="" action="ppaction://media"/>
            <a:extLst>
              <a:ext uri="{FF2B5EF4-FFF2-40B4-BE49-F238E27FC236}">
                <a16:creationId xmlns:a16="http://schemas.microsoft.com/office/drawing/2014/main" id="{938C81C9-590A-B571-00C1-CF54CDE3CC4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2256209"/>
      </p:ext>
    </p:extLst>
  </p:cSld>
  <p:clrMapOvr>
    <a:masterClrMapping/>
  </p:clrMapOvr>
  <mc:AlternateContent xmlns:mc="http://schemas.openxmlformats.org/markup-compatibility/2006" xmlns:p14="http://schemas.microsoft.com/office/powerpoint/2010/main">
    <mc:Choice Requires="p14">
      <p:transition spd="slow" p14:dur="2000" advTm="34997"/>
    </mc:Choice>
    <mc:Fallback xmlns="">
      <p:transition spd="slow" advTm="3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78C6E-0840-58A1-FAFE-077134C7F516}"/>
              </a:ext>
            </a:extLst>
          </p:cNvPr>
          <p:cNvSpPr>
            <a:spLocks noGrp="1"/>
          </p:cNvSpPr>
          <p:nvPr>
            <p:ph type="title"/>
          </p:nvPr>
        </p:nvSpPr>
        <p:spPr>
          <a:xfrm>
            <a:off x="495674" y="190982"/>
            <a:ext cx="10515600" cy="861791"/>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B009DF6E-245D-A3D7-C51E-7D035A2320FE}"/>
              </a:ext>
            </a:extLst>
          </p:cNvPr>
          <p:cNvSpPr>
            <a:spLocks noGrp="1"/>
          </p:cNvSpPr>
          <p:nvPr>
            <p:ph idx="1"/>
          </p:nvPr>
        </p:nvSpPr>
        <p:spPr>
          <a:xfrm>
            <a:off x="2273085" y="1105382"/>
            <a:ext cx="9365258" cy="5561636"/>
          </a:xfrm>
        </p:spPr>
        <p:txBody>
          <a:bodyPr>
            <a:noAutofit/>
          </a:bodyPr>
          <a:lstStyle/>
          <a:p>
            <a:pPr marL="0" indent="0" algn="just">
              <a:lnSpc>
                <a:spcPct val="200000"/>
              </a:lnSpc>
              <a:buNone/>
            </a:pPr>
            <a:r>
              <a:rPr lang="en-US" sz="1800" dirty="0"/>
              <a:t>	Our central aim is to analyze the breast cancer dataset and create a predictive model. Through the construction and comparison of various models, we sought to pinpoint the most effective approach. The implemented models - RandomForest, DecisionTree, and KNN - all exhibit strong performance, yielding accuracy scores ranging from 94% to 97%. Notably, the Random Forest and KNN models showcase slightly elevated precision, recall, and F1-scores in comparison to the Decision Tree. </a:t>
            </a:r>
          </a:p>
          <a:p>
            <a:pPr marL="0" indent="0" algn="just">
              <a:lnSpc>
                <a:spcPct val="200000"/>
              </a:lnSpc>
              <a:buNone/>
            </a:pPr>
            <a:r>
              <a:rPr lang="en-US" sz="1800" dirty="0"/>
              <a:t>In essence, all models effectively predict breast cancer, with Random Forest and KNN displaying marginally superior performance, while the Decision Tree remains a competitive contender.</a:t>
            </a:r>
          </a:p>
        </p:txBody>
      </p:sp>
      <p:pic>
        <p:nvPicPr>
          <p:cNvPr id="28" name="Audio 27">
            <a:hlinkClick r:id="" action="ppaction://media"/>
            <a:extLst>
              <a:ext uri="{FF2B5EF4-FFF2-40B4-BE49-F238E27FC236}">
                <a16:creationId xmlns:a16="http://schemas.microsoft.com/office/drawing/2014/main" id="{3F49A38E-2044-0464-C1BF-575D4B5EB0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pic>
        <p:nvPicPr>
          <p:cNvPr id="36" name="Picture 35" descr="A pink ribbon on a person's body&#10;&#10;Description automatically generated">
            <a:extLst>
              <a:ext uri="{FF2B5EF4-FFF2-40B4-BE49-F238E27FC236}">
                <a16:creationId xmlns:a16="http://schemas.microsoft.com/office/drawing/2014/main" id="{00AAFDA2-0EA8-94F2-EDBB-A851ACD26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882" y="2112933"/>
            <a:ext cx="1717001" cy="2756119"/>
          </a:xfrm>
          <a:prstGeom prst="rect">
            <a:avLst/>
          </a:prstGeom>
        </p:spPr>
      </p:pic>
    </p:spTree>
    <p:extLst>
      <p:ext uri="{BB962C8B-B14F-4D97-AF65-F5344CB8AC3E}">
        <p14:creationId xmlns:p14="http://schemas.microsoft.com/office/powerpoint/2010/main" val="920434305"/>
      </p:ext>
    </p:extLst>
  </p:cSld>
  <p:clrMapOvr>
    <a:masterClrMapping/>
  </p:clrMapOvr>
  <mc:AlternateContent xmlns:mc="http://schemas.openxmlformats.org/markup-compatibility/2006" xmlns:p14="http://schemas.microsoft.com/office/powerpoint/2010/main">
    <mc:Choice Requires="p14">
      <p:transition spd="slow" p14:dur="2000" advTm="44011"/>
    </mc:Choice>
    <mc:Fallback xmlns="">
      <p:transition spd="slow" advTm="44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09DF6E-245D-A3D7-C51E-7D035A2320FE}"/>
              </a:ext>
            </a:extLst>
          </p:cNvPr>
          <p:cNvSpPr>
            <a:spLocks noGrp="1"/>
          </p:cNvSpPr>
          <p:nvPr>
            <p:ph idx="1"/>
          </p:nvPr>
        </p:nvSpPr>
        <p:spPr>
          <a:xfrm>
            <a:off x="518907" y="227167"/>
            <a:ext cx="11302305" cy="6263187"/>
          </a:xfrm>
        </p:spPr>
        <p:txBody>
          <a:bodyPr>
            <a:noAutofit/>
          </a:bodyPr>
          <a:lstStyle/>
          <a:p>
            <a:pPr marL="0" marR="0" indent="0" algn="just">
              <a:lnSpc>
                <a:spcPct val="200000"/>
              </a:lnSpc>
              <a:spcBef>
                <a:spcPts val="200"/>
              </a:spcBef>
              <a:spcAft>
                <a:spcPts val="0"/>
              </a:spcAft>
              <a:buNone/>
            </a:pPr>
            <a:r>
              <a:rPr lang="en-US" sz="2400" b="1" dirty="0">
                <a:effectLst/>
                <a:ea typeface="Times New Roman" panose="02020603050405020304" pitchFamily="18" charset="0"/>
                <a:cs typeface="Times New Roman" panose="02020603050405020304" pitchFamily="18" charset="0"/>
              </a:rPr>
              <a:t>Limitations</a:t>
            </a:r>
          </a:p>
          <a:p>
            <a:pPr marL="457200" lvl="1" indent="0" algn="just">
              <a:lnSpc>
                <a:spcPct val="200000"/>
              </a:lnSpc>
              <a:spcBef>
                <a:spcPts val="0"/>
              </a:spcBef>
              <a:spcAft>
                <a:spcPts val="800"/>
              </a:spcAft>
              <a:buNone/>
            </a:pPr>
            <a:r>
              <a:rPr lang="en-US" sz="1800" kern="100" dirty="0">
                <a:effectLst/>
                <a:ea typeface="Calibri" panose="020F0502020204030204" pitchFamily="34" charset="0"/>
                <a:cs typeface="Times New Roman" panose="02020603050405020304" pitchFamily="18" charset="0"/>
              </a:rPr>
              <a:t>	The study relies on a limited and potentially outdated dataset. A more recent and comprehensive dataset could provide a more accurate representation of current trends and factors influencing breast cancer prediction. Additionally, the dataset's features might not capture all relevant factors that contribute to breast cancer prediction. Additional clinical, genetic, or lifestyle-related features could enhance the model's accuracy.</a:t>
            </a:r>
          </a:p>
          <a:p>
            <a:pPr marL="0" marR="0" indent="0" algn="just">
              <a:lnSpc>
                <a:spcPct val="200000"/>
              </a:lnSpc>
              <a:spcBef>
                <a:spcPts val="200"/>
              </a:spcBef>
              <a:spcAft>
                <a:spcPts val="0"/>
              </a:spcAft>
              <a:buNone/>
            </a:pPr>
            <a:r>
              <a:rPr lang="en-US" sz="2400" b="1" dirty="0">
                <a:effectLst/>
                <a:ea typeface="Times New Roman" panose="02020603050405020304" pitchFamily="18" charset="0"/>
                <a:cs typeface="Times New Roman" panose="02020603050405020304" pitchFamily="18" charset="0"/>
              </a:rPr>
              <a:t>Risk</a:t>
            </a:r>
          </a:p>
          <a:p>
            <a:pPr marL="400050" marR="0" indent="571500" algn="just">
              <a:lnSpc>
                <a:spcPct val="200000"/>
              </a:lnSpc>
              <a:spcBef>
                <a:spcPts val="0"/>
              </a:spcBef>
              <a:spcAft>
                <a:spcPts val="800"/>
              </a:spcAft>
              <a:buNone/>
            </a:pPr>
            <a:r>
              <a:rPr lang="en-US" sz="1800" kern="100" dirty="0">
                <a:effectLst/>
                <a:ea typeface="Calibri" panose="020F0502020204030204" pitchFamily="34" charset="0"/>
                <a:cs typeface="Times New Roman" panose="02020603050405020304" pitchFamily="18" charset="0"/>
              </a:rPr>
              <a:t>Predictive models in the medical domain pose a risk of false positives (classifying benign as malignant) and false negatives (missing malignant cases). False positives could trigger unnecessary distress and invasive procedures, straining healthcare resources. False negatives may lead to delayed treatment, harming patient outcomes and intervention efficacy. Thorough testing is vital to minimize these risks and ensure patient well-being.</a:t>
            </a:r>
          </a:p>
        </p:txBody>
      </p:sp>
      <p:pic>
        <p:nvPicPr>
          <p:cNvPr id="17" name="Audio 16">
            <a:hlinkClick r:id="" action="ppaction://media"/>
            <a:extLst>
              <a:ext uri="{FF2B5EF4-FFF2-40B4-BE49-F238E27FC236}">
                <a16:creationId xmlns:a16="http://schemas.microsoft.com/office/drawing/2014/main" id="{D862D396-6DBD-E734-7CC7-CFBA7E6631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9698608"/>
      </p:ext>
    </p:extLst>
  </p:cSld>
  <p:clrMapOvr>
    <a:masterClrMapping/>
  </p:clrMapOvr>
  <mc:AlternateContent xmlns:mc="http://schemas.openxmlformats.org/markup-compatibility/2006" xmlns:p14="http://schemas.microsoft.com/office/powerpoint/2010/main">
    <mc:Choice Requires="p14">
      <p:transition spd="slow" p14:dur="2000" advTm="51473"/>
    </mc:Choice>
    <mc:Fallback xmlns="">
      <p:transition spd="slow" advTm="5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09DF6E-245D-A3D7-C51E-7D035A2320FE}"/>
              </a:ext>
            </a:extLst>
          </p:cNvPr>
          <p:cNvSpPr>
            <a:spLocks noGrp="1"/>
          </p:cNvSpPr>
          <p:nvPr>
            <p:ph idx="1"/>
          </p:nvPr>
        </p:nvSpPr>
        <p:spPr>
          <a:xfrm>
            <a:off x="518907" y="227167"/>
            <a:ext cx="11302305" cy="6263187"/>
          </a:xfrm>
        </p:spPr>
        <p:txBody>
          <a:bodyPr>
            <a:noAutofit/>
          </a:bodyPr>
          <a:lstStyle/>
          <a:p>
            <a:pPr marL="0" marR="0" indent="0" algn="ctr">
              <a:lnSpc>
                <a:spcPct val="200000"/>
              </a:lnSpc>
              <a:spcBef>
                <a:spcPts val="200"/>
              </a:spcBef>
              <a:spcAft>
                <a:spcPts val="0"/>
              </a:spcAft>
              <a:buNone/>
            </a:pPr>
            <a:endParaRPr lang="en-US" sz="3600" b="1" dirty="0">
              <a:effectLst/>
              <a:ea typeface="Times New Roman" panose="02020603050405020304" pitchFamily="18" charset="0"/>
              <a:cs typeface="Times New Roman" panose="02020603050405020304" pitchFamily="18" charset="0"/>
            </a:endParaRPr>
          </a:p>
          <a:p>
            <a:pPr marL="0" marR="0" indent="0" algn="ctr">
              <a:lnSpc>
                <a:spcPct val="200000"/>
              </a:lnSpc>
              <a:spcBef>
                <a:spcPts val="200"/>
              </a:spcBef>
              <a:spcAft>
                <a:spcPts val="0"/>
              </a:spcAft>
              <a:buNone/>
            </a:pPr>
            <a:endParaRPr lang="en-US" sz="3600" b="1" dirty="0">
              <a:effectLst/>
              <a:ea typeface="Times New Roman" panose="02020603050405020304" pitchFamily="18" charset="0"/>
              <a:cs typeface="Times New Roman" panose="02020603050405020304" pitchFamily="18" charset="0"/>
            </a:endParaRPr>
          </a:p>
          <a:p>
            <a:pPr marL="0" marR="0" indent="0" algn="ctr">
              <a:lnSpc>
                <a:spcPct val="200000"/>
              </a:lnSpc>
              <a:spcBef>
                <a:spcPts val="200"/>
              </a:spcBef>
              <a:spcAft>
                <a:spcPts val="0"/>
              </a:spcAft>
              <a:buNone/>
            </a:pPr>
            <a:r>
              <a:rPr lang="en-US" sz="3600" b="1" dirty="0">
                <a:effectLst/>
                <a:ea typeface="Times New Roman" panose="02020603050405020304" pitchFamily="18" charset="0"/>
                <a:cs typeface="Times New Roman" panose="02020603050405020304" pitchFamily="18" charset="0"/>
              </a:rPr>
              <a:t>THANK YOU!</a:t>
            </a:r>
            <a:endParaRPr lang="en-US" kern="100" dirty="0">
              <a:effectLst/>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5A43769E-716A-2890-6CF7-E250458AA45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82031441"/>
      </p:ext>
    </p:extLst>
  </p:cSld>
  <p:clrMapOvr>
    <a:masterClrMapping/>
  </p:clrMapOvr>
  <mc:AlternateContent xmlns:mc="http://schemas.openxmlformats.org/markup-compatibility/2006" xmlns:p14="http://schemas.microsoft.com/office/powerpoint/2010/main">
    <mc:Choice Requires="p14">
      <p:transition spd="slow" p14:dur="2000" advTm="28233"/>
    </mc:Choice>
    <mc:Fallback xmlns="">
      <p:transition spd="slow" advTm="28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BF07-601A-B018-FD64-23ACCAA64A4D}"/>
              </a:ext>
            </a:extLst>
          </p:cNvPr>
          <p:cNvSpPr>
            <a:spLocks noGrp="1"/>
          </p:cNvSpPr>
          <p:nvPr>
            <p:ph type="title"/>
          </p:nvPr>
        </p:nvSpPr>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3" name="Content Placeholder 2">
            <a:extLst>
              <a:ext uri="{FF2B5EF4-FFF2-40B4-BE49-F238E27FC236}">
                <a16:creationId xmlns:a16="http://schemas.microsoft.com/office/drawing/2014/main" id="{82A6E2BA-1374-732C-3042-D4D42EC86AB3}"/>
              </a:ext>
            </a:extLst>
          </p:cNvPr>
          <p:cNvSpPr>
            <a:spLocks noGrp="1"/>
          </p:cNvSpPr>
          <p:nvPr>
            <p:ph idx="1"/>
          </p:nvPr>
        </p:nvSpPr>
        <p:spPr>
          <a:xfrm>
            <a:off x="913615" y="1462693"/>
            <a:ext cx="10515600" cy="4351338"/>
          </a:xfrm>
        </p:spPr>
        <p:txBody>
          <a:bodyPr/>
          <a:lstStyle/>
          <a:p>
            <a:endParaRPr lang="en-US" dirty="0"/>
          </a:p>
          <a:p>
            <a:pPr marL="460375" indent="-344488"/>
            <a:r>
              <a:rPr lang="en-US" sz="1800" dirty="0"/>
              <a:t>Pmotta - 2021, June 6. Breast cancer prediction. Kaggle  - </a:t>
            </a:r>
            <a:r>
              <a:rPr lang="en-US" sz="1800" dirty="0">
                <a:hlinkClick r:id="rId3"/>
              </a:rPr>
              <a:t>https://www.kaggle.com/code/pmotta/breast-cancer-prediction/input</a:t>
            </a:r>
            <a:endParaRPr lang="en-US" sz="1800" dirty="0"/>
          </a:p>
          <a:p>
            <a:pPr marL="460375" indent="-344488"/>
            <a:r>
              <a:rPr lang="en-US" sz="1800" u="none" strike="noStrike" dirty="0">
                <a:effectLst/>
                <a:latin typeface="Times New Roman" panose="02020603050405020304" pitchFamily="18" charset="0"/>
                <a:ea typeface="Times New Roman" panose="02020603050405020304" pitchFamily="18" charset="0"/>
              </a:rPr>
              <a:t>Patel, J., Patel , U., Patel, R., &amp; Shah, P. (2019, April 28). </a:t>
            </a:r>
            <a:r>
              <a:rPr lang="en-US" sz="1800" i="1" u="none" strike="noStrike" dirty="0">
                <a:effectLst/>
                <a:latin typeface="Times New Roman" panose="02020603050405020304" pitchFamily="18" charset="0"/>
                <a:ea typeface="Times New Roman" panose="02020603050405020304" pitchFamily="18" charset="0"/>
              </a:rPr>
              <a:t>Breast Cancer Analysis</a:t>
            </a:r>
            <a:r>
              <a:rPr lang="en-US" sz="1800" u="none" strike="noStrike" dirty="0">
                <a:effectLst/>
                <a:latin typeface="Times New Roman" panose="02020603050405020304" pitchFamily="18" charset="0"/>
                <a:ea typeface="Times New Roman" panose="02020603050405020304" pitchFamily="18" charset="0"/>
              </a:rPr>
              <a:t>.   </a:t>
            </a:r>
            <a:r>
              <a:rPr lang="en-US" sz="1800" u="none" strike="noStrike" dirty="0">
                <a:solidFill>
                  <a:srgbClr val="0563C1"/>
                </a:solidFill>
                <a:effectLst/>
                <a:latin typeface="Times New Roman" panose="02020603050405020304" pitchFamily="18" charset="0"/>
                <a:ea typeface="Times New Roman" panose="02020603050405020304" pitchFamily="18" charset="0"/>
                <a:hlinkClick r:id="rId4"/>
              </a:rPr>
              <a:t>https://rstudio-pubs-static.s3.amazonaws.com/491489_b86f191488ab4ed0a37e7a95c839a8f4.html</a:t>
            </a:r>
            <a:endParaRPr lang="en-US" sz="1800" u="none" strike="noStrike" dirty="0">
              <a:effectLst/>
              <a:latin typeface="Times New Roman" panose="02020603050405020304" pitchFamily="18" charset="0"/>
              <a:ea typeface="Times New Roman" panose="02020603050405020304" pitchFamily="18" charset="0"/>
            </a:endParaRPr>
          </a:p>
          <a:p>
            <a:pPr marL="460375" indent="-344488"/>
            <a:endParaRPr lang="en-US" sz="1800" dirty="0"/>
          </a:p>
        </p:txBody>
      </p:sp>
    </p:spTree>
    <p:extLst>
      <p:ext uri="{BB962C8B-B14F-4D97-AF65-F5344CB8AC3E}">
        <p14:creationId xmlns:p14="http://schemas.microsoft.com/office/powerpoint/2010/main" val="1453537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83680" y="267572"/>
            <a:ext cx="10515600" cy="1014788"/>
          </a:xfrm>
        </p:spPr>
        <p:txBody>
          <a:bodyPr>
            <a:normAutofit/>
          </a:bodyPr>
          <a:lstStyle/>
          <a:p>
            <a:r>
              <a:rPr lang="en-US" sz="3200" b="1" i="0" dirty="0">
                <a:effectLst/>
                <a:latin typeface="Calibri" panose="020F0502020204030204" pitchFamily="34" charset="0"/>
                <a:ea typeface="Calibri" panose="020F0502020204030204" pitchFamily="34" charset="0"/>
                <a:cs typeface="Calibri" panose="020F0502020204030204" pitchFamily="34" charset="0"/>
              </a:rPr>
              <a:t>INTRODUCTION</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8D7CFD7-6FA2-4410-1A56-818E808FF1A9}"/>
              </a:ext>
            </a:extLst>
          </p:cNvPr>
          <p:cNvSpPr>
            <a:spLocks noGrp="1"/>
          </p:cNvSpPr>
          <p:nvPr>
            <p:ph idx="1"/>
          </p:nvPr>
        </p:nvSpPr>
        <p:spPr>
          <a:xfrm>
            <a:off x="2251275" y="1464197"/>
            <a:ext cx="9294471" cy="4849793"/>
          </a:xfrm>
        </p:spPr>
        <p:txBody>
          <a:bodyPr>
            <a:noAutofit/>
          </a:bodyPr>
          <a:lstStyle/>
          <a:p>
            <a:pPr marL="625475" indent="0" algn="just">
              <a:lnSpc>
                <a:spcPct val="200000"/>
              </a:lnSpc>
              <a:buNone/>
            </a:pPr>
            <a:r>
              <a:rPr lang="en-US" sz="1800" dirty="0">
                <a:solidFill>
                  <a:srgbClr val="374151"/>
                </a:solidFill>
              </a:rPr>
              <a:t>		Breast cancer, a complex and multifaceted disease, demands meticulous analysis and proactive interventions. Breast cancer is a particularly concerning type of cancer that affects cells within the breast tissue. It is a significant health issue for women but can also impact men. </a:t>
            </a:r>
          </a:p>
          <a:p>
            <a:pPr marL="625475" indent="0" algn="just">
              <a:lnSpc>
                <a:spcPct val="200000"/>
              </a:lnSpc>
              <a:buNone/>
            </a:pPr>
            <a:r>
              <a:rPr lang="en-US" sz="1800" b="0" i="0" dirty="0">
                <a:solidFill>
                  <a:srgbClr val="374151"/>
                </a:solidFill>
                <a:effectLst/>
              </a:rPr>
              <a:t>In an era driven by technological advancement, the realm of healthcare is witnessing a transformative shift with the integration of machine learning. </a:t>
            </a:r>
            <a:r>
              <a:rPr lang="en-US" sz="1800" dirty="0"/>
              <a:t>This project embarks on a journey to leverage the power of predictive modeling to enhance the early detection of breast cancer, a pressing concern that deeply impacts the lives of countless individuals.</a:t>
            </a:r>
          </a:p>
        </p:txBody>
      </p:sp>
      <p:pic>
        <p:nvPicPr>
          <p:cNvPr id="18" name="Picture 17" descr="A pink ribbon on a person's body&#10;&#10;Description automatically generated">
            <a:extLst>
              <a:ext uri="{FF2B5EF4-FFF2-40B4-BE49-F238E27FC236}">
                <a16:creationId xmlns:a16="http://schemas.microsoft.com/office/drawing/2014/main" id="{F65187A7-5627-8233-658E-089103E5D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74" y="2511033"/>
            <a:ext cx="1717001" cy="2756119"/>
          </a:xfrm>
          <a:prstGeom prst="rect">
            <a:avLst/>
          </a:prstGeom>
        </p:spPr>
      </p:pic>
      <p:pic>
        <p:nvPicPr>
          <p:cNvPr id="10" name="Audio 9">
            <a:hlinkClick r:id="" action="ppaction://media"/>
            <a:extLst>
              <a:ext uri="{FF2B5EF4-FFF2-40B4-BE49-F238E27FC236}">
                <a16:creationId xmlns:a16="http://schemas.microsoft.com/office/drawing/2014/main" id="{B863430E-BF36-8F16-F520-1873D2483F2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817886"/>
      </p:ext>
    </p:extLst>
  </p:cSld>
  <p:clrMapOvr>
    <a:masterClrMapping/>
  </p:clrMapOvr>
  <mc:AlternateContent xmlns:mc="http://schemas.openxmlformats.org/markup-compatibility/2006" xmlns:p14="http://schemas.microsoft.com/office/powerpoint/2010/main">
    <mc:Choice Requires="p14">
      <p:transition spd="slow" p14:dur="2000" advTm="33787"/>
    </mc:Choice>
    <mc:Fallback xmlns="">
      <p:transition spd="slow" advTm="3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78A0-F844-EBB5-06F1-C5676F054123}"/>
              </a:ext>
            </a:extLst>
          </p:cNvPr>
          <p:cNvSpPr>
            <a:spLocks noGrp="1"/>
          </p:cNvSpPr>
          <p:nvPr>
            <p:ph type="title"/>
          </p:nvPr>
        </p:nvSpPr>
        <p:spPr>
          <a:xfrm>
            <a:off x="437917" y="227171"/>
            <a:ext cx="10515600" cy="948964"/>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DATA</a:t>
            </a:r>
            <a:r>
              <a:rPr lang="en-US" dirty="0"/>
              <a:t> </a:t>
            </a:r>
            <a:r>
              <a:rPr lang="en-US" sz="3200" b="1" dirty="0">
                <a:latin typeface="Calibri" panose="020F0502020204030204" pitchFamily="34" charset="0"/>
                <a:ea typeface="Calibri" panose="020F0502020204030204" pitchFamily="34" charset="0"/>
                <a:cs typeface="Calibri" panose="020F0502020204030204" pitchFamily="34" charset="0"/>
              </a:rPr>
              <a:t>PREPARATION</a:t>
            </a:r>
          </a:p>
        </p:txBody>
      </p:sp>
      <p:sp>
        <p:nvSpPr>
          <p:cNvPr id="3" name="Content Placeholder 2">
            <a:extLst>
              <a:ext uri="{FF2B5EF4-FFF2-40B4-BE49-F238E27FC236}">
                <a16:creationId xmlns:a16="http://schemas.microsoft.com/office/drawing/2014/main" id="{1570189C-A7C9-0729-DF13-99E8DBD9C429}"/>
              </a:ext>
            </a:extLst>
          </p:cNvPr>
          <p:cNvSpPr>
            <a:spLocks noGrp="1"/>
          </p:cNvSpPr>
          <p:nvPr>
            <p:ph idx="1"/>
          </p:nvPr>
        </p:nvSpPr>
        <p:spPr>
          <a:xfrm>
            <a:off x="838200" y="939570"/>
            <a:ext cx="10915883" cy="1340667"/>
          </a:xfrm>
        </p:spPr>
        <p:txBody>
          <a:bodyPr>
            <a:noAutofit/>
          </a:bodyPr>
          <a:lstStyle/>
          <a:p>
            <a:pPr marL="0" indent="0" algn="just">
              <a:lnSpc>
                <a:spcPct val="200000"/>
              </a:lnSpc>
              <a:buNone/>
            </a:pPr>
            <a:r>
              <a:rPr lang="en-US" sz="1800" dirty="0"/>
              <a:t>For this project, I have sourced the breast cancer dataset from Kaggle (</a:t>
            </a:r>
            <a:r>
              <a:rPr lang="en-US" sz="1800" dirty="0">
                <a:hlinkClick r:id="rId5" action="ppaction://hlinksldjump"/>
              </a:rPr>
              <a:t>Pmotta </a:t>
            </a:r>
            <a:r>
              <a:rPr lang="en-US" sz="1800" dirty="0"/>
              <a:t>- 2021, June 6). This dataset provides the essential features required for conducting a comprehensive analysis. </a:t>
            </a:r>
            <a:endParaRPr lang="en-US" sz="600" dirty="0"/>
          </a:p>
        </p:txBody>
      </p:sp>
      <p:pic>
        <p:nvPicPr>
          <p:cNvPr id="14" name="Picture 13">
            <a:extLst>
              <a:ext uri="{FF2B5EF4-FFF2-40B4-BE49-F238E27FC236}">
                <a16:creationId xmlns:a16="http://schemas.microsoft.com/office/drawing/2014/main" id="{94920010-C1DA-6DB1-C617-84930BE5E288}"/>
              </a:ext>
            </a:extLst>
          </p:cNvPr>
          <p:cNvPicPr>
            <a:picLocks noChangeAspect="1"/>
          </p:cNvPicPr>
          <p:nvPr/>
        </p:nvPicPr>
        <p:blipFill>
          <a:blip r:embed="rId6"/>
          <a:stretch>
            <a:fillRect/>
          </a:stretch>
        </p:blipFill>
        <p:spPr>
          <a:xfrm>
            <a:off x="6095995" y="3428997"/>
            <a:ext cx="9" cy="6"/>
          </a:xfrm>
          <a:prstGeom prst="rect">
            <a:avLst/>
          </a:prstGeom>
        </p:spPr>
      </p:pic>
      <p:pic>
        <p:nvPicPr>
          <p:cNvPr id="16" name="Picture 15">
            <a:extLst>
              <a:ext uri="{FF2B5EF4-FFF2-40B4-BE49-F238E27FC236}">
                <a16:creationId xmlns:a16="http://schemas.microsoft.com/office/drawing/2014/main" id="{28973B60-81EB-9876-BE3D-74D15C3DFB71}"/>
              </a:ext>
            </a:extLst>
          </p:cNvPr>
          <p:cNvPicPr>
            <a:picLocks noChangeAspect="1"/>
          </p:cNvPicPr>
          <p:nvPr/>
        </p:nvPicPr>
        <p:blipFill>
          <a:blip r:embed="rId7"/>
          <a:stretch>
            <a:fillRect/>
          </a:stretch>
        </p:blipFill>
        <p:spPr>
          <a:xfrm>
            <a:off x="7403938" y="2542652"/>
            <a:ext cx="4512200" cy="2208205"/>
          </a:xfrm>
          <a:prstGeom prst="rect">
            <a:avLst/>
          </a:prstGeom>
        </p:spPr>
      </p:pic>
      <p:sp>
        <p:nvSpPr>
          <p:cNvPr id="17" name="TextBox 16">
            <a:extLst>
              <a:ext uri="{FF2B5EF4-FFF2-40B4-BE49-F238E27FC236}">
                <a16:creationId xmlns:a16="http://schemas.microsoft.com/office/drawing/2014/main" id="{DCE47A0A-934B-04B6-668B-322EFB1AEC43}"/>
              </a:ext>
            </a:extLst>
          </p:cNvPr>
          <p:cNvSpPr txBox="1"/>
          <p:nvPr/>
        </p:nvSpPr>
        <p:spPr>
          <a:xfrm>
            <a:off x="878710" y="2097327"/>
            <a:ext cx="6348714" cy="2784737"/>
          </a:xfrm>
          <a:prstGeom prst="rect">
            <a:avLst/>
          </a:prstGeom>
          <a:noFill/>
        </p:spPr>
        <p:txBody>
          <a:bodyPr wrap="square" rtlCol="0">
            <a:spAutoFit/>
          </a:bodyPr>
          <a:lstStyle/>
          <a:p>
            <a:pPr marL="0" indent="0" algn="just">
              <a:lnSpc>
                <a:spcPct val="200000"/>
              </a:lnSpc>
              <a:buNone/>
            </a:pPr>
            <a:r>
              <a:rPr lang="en-US" dirty="0"/>
              <a:t>A few steps performed for prepping the dataset for modeling are as follows.</a:t>
            </a:r>
          </a:p>
          <a:p>
            <a:pPr marL="457200" indent="-403225" algn="just">
              <a:lnSpc>
                <a:spcPct val="200000"/>
              </a:lnSpc>
              <a:buAutoNum type="romanLcPeriod"/>
            </a:pPr>
            <a:r>
              <a:rPr lang="en-US" dirty="0"/>
              <a:t>Renaming columns to enhance accessibility and clarity. </a:t>
            </a:r>
          </a:p>
          <a:p>
            <a:pPr marL="457200" indent="-403225" algn="just">
              <a:lnSpc>
                <a:spcPct val="200000"/>
              </a:lnSpc>
              <a:buFont typeface="Arial" panose="020B0604020202020204" pitchFamily="34" charset="0"/>
              <a:buAutoNum type="romanLcPeriod"/>
            </a:pPr>
            <a:r>
              <a:rPr lang="en-US" dirty="0"/>
              <a:t>Identify data classification by “Class” columns. The dataset is divided into benign and malignant classes.</a:t>
            </a:r>
          </a:p>
        </p:txBody>
      </p:sp>
      <p:sp>
        <p:nvSpPr>
          <p:cNvPr id="18" name="TextBox 17">
            <a:extLst>
              <a:ext uri="{FF2B5EF4-FFF2-40B4-BE49-F238E27FC236}">
                <a16:creationId xmlns:a16="http://schemas.microsoft.com/office/drawing/2014/main" id="{38C766B0-185D-6897-7AE6-906ADA7A1BCE}"/>
              </a:ext>
            </a:extLst>
          </p:cNvPr>
          <p:cNvSpPr txBox="1"/>
          <p:nvPr/>
        </p:nvSpPr>
        <p:spPr>
          <a:xfrm>
            <a:off x="838200" y="5013272"/>
            <a:ext cx="11077938" cy="1676741"/>
          </a:xfrm>
          <a:prstGeom prst="rect">
            <a:avLst/>
          </a:prstGeom>
          <a:noFill/>
        </p:spPr>
        <p:txBody>
          <a:bodyPr wrap="square" rtlCol="0">
            <a:spAutoFit/>
          </a:bodyPr>
          <a:lstStyle/>
          <a:p>
            <a:pPr algn="just">
              <a:lnSpc>
                <a:spcPct val="200000"/>
              </a:lnSpc>
            </a:pPr>
            <a:r>
              <a:rPr lang="en-US" dirty="0"/>
              <a:t>The examination unveiled a disparity within the dataset, where 75.3% of instances were classified as malignant and 24.7% as benign. A technique called SMOTE - Synthetic Minority Oversampling Technique was implemented. SMOTE generates synthetic instances for the minority class, thus balancing the dataset.</a:t>
            </a:r>
          </a:p>
        </p:txBody>
      </p:sp>
      <p:pic>
        <p:nvPicPr>
          <p:cNvPr id="15" name="Audio 14">
            <a:hlinkClick r:id="" action="ppaction://media"/>
            <a:extLst>
              <a:ext uri="{FF2B5EF4-FFF2-40B4-BE49-F238E27FC236}">
                <a16:creationId xmlns:a16="http://schemas.microsoft.com/office/drawing/2014/main" id="{FF6B15D8-97A2-0ADF-D64E-8CD5783F5F0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2722083"/>
      </p:ext>
    </p:extLst>
  </p:cSld>
  <p:clrMapOvr>
    <a:masterClrMapping/>
  </p:clrMapOvr>
  <mc:AlternateContent xmlns:mc="http://schemas.openxmlformats.org/markup-compatibility/2006" xmlns:p14="http://schemas.microsoft.com/office/powerpoint/2010/main">
    <mc:Choice Requires="p14">
      <p:transition spd="slow" p14:dur="2000" advTm="68558"/>
    </mc:Choice>
    <mc:Fallback xmlns="">
      <p:transition spd="slow" advTm="68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518405" y="197962"/>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MODELS</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8D7CFD7-6FA2-4410-1A56-818E808FF1A9}"/>
              </a:ext>
            </a:extLst>
          </p:cNvPr>
          <p:cNvSpPr>
            <a:spLocks noGrp="1"/>
          </p:cNvSpPr>
          <p:nvPr>
            <p:ph idx="1"/>
          </p:nvPr>
        </p:nvSpPr>
        <p:spPr>
          <a:xfrm>
            <a:off x="2847641" y="1756458"/>
            <a:ext cx="7939964" cy="3550534"/>
          </a:xfrm>
        </p:spPr>
        <p:txBody>
          <a:bodyPr>
            <a:noAutofit/>
          </a:bodyPr>
          <a:lstStyle/>
          <a:p>
            <a:pPr algn="just">
              <a:lnSpc>
                <a:spcPct val="200000"/>
              </a:lnSpc>
              <a:buFont typeface="Wingdings" panose="05000000000000000000" pitchFamily="2" charset="2"/>
              <a:buChar char="§"/>
            </a:pPr>
            <a:r>
              <a:rPr lang="en-US" sz="1800" b="1" i="0" dirty="0">
                <a:solidFill>
                  <a:srgbClr val="374151"/>
                </a:solidFill>
                <a:effectLst/>
              </a:rPr>
              <a:t>Decision Tree Classifier</a:t>
            </a:r>
            <a:endParaRPr lang="en-US" sz="1800" b="0" i="0" dirty="0">
              <a:solidFill>
                <a:srgbClr val="374151"/>
              </a:solidFill>
              <a:effectLst/>
            </a:endParaRPr>
          </a:p>
          <a:p>
            <a:pPr marL="457200" lvl="1" indent="0" algn="just">
              <a:lnSpc>
                <a:spcPct val="200000"/>
              </a:lnSpc>
              <a:buNone/>
            </a:pPr>
            <a:r>
              <a:rPr lang="en-US" sz="1800" b="0" i="0" dirty="0">
                <a:solidFill>
                  <a:srgbClr val="374151"/>
                </a:solidFill>
                <a:effectLst/>
              </a:rPr>
              <a:t>Optimal max_depth determination through cross-validation was performed.</a:t>
            </a:r>
          </a:p>
          <a:p>
            <a:pPr marL="285750" lvl="2" indent="-285750" algn="just">
              <a:lnSpc>
                <a:spcPct val="200000"/>
              </a:lnSpc>
              <a:buFont typeface="Wingdings" panose="05000000000000000000" pitchFamily="2" charset="2"/>
              <a:buChar char="§"/>
            </a:pPr>
            <a:r>
              <a:rPr lang="en-US" sz="1800" b="1" i="0" dirty="0">
                <a:solidFill>
                  <a:srgbClr val="374151"/>
                </a:solidFill>
                <a:effectLst/>
              </a:rPr>
              <a:t>Random Forest Classifier</a:t>
            </a:r>
          </a:p>
          <a:p>
            <a:pPr marL="285750" lvl="2" indent="-285750" algn="just">
              <a:lnSpc>
                <a:spcPct val="200000"/>
              </a:lnSpc>
              <a:buFont typeface="Wingdings" panose="05000000000000000000" pitchFamily="2" charset="2"/>
              <a:buChar char="§"/>
            </a:pPr>
            <a:r>
              <a:rPr lang="en-US" sz="1800" b="1" dirty="0">
                <a:solidFill>
                  <a:srgbClr val="374151"/>
                </a:solidFill>
              </a:rPr>
              <a:t>KNN </a:t>
            </a:r>
            <a:r>
              <a:rPr lang="en-US" sz="1800" b="1" i="0" dirty="0">
                <a:solidFill>
                  <a:srgbClr val="374151"/>
                </a:solidFill>
                <a:effectLst/>
              </a:rPr>
              <a:t>Classifier</a:t>
            </a:r>
            <a:endParaRPr lang="en-US" sz="1800" b="1" dirty="0">
              <a:solidFill>
                <a:srgbClr val="374151"/>
              </a:solidFill>
            </a:endParaRPr>
          </a:p>
          <a:p>
            <a:pPr marL="457200" lvl="2" indent="0" algn="just">
              <a:lnSpc>
                <a:spcPct val="200000"/>
              </a:lnSpc>
              <a:buNone/>
            </a:pPr>
            <a:r>
              <a:rPr lang="en-US" sz="1800" dirty="0">
                <a:solidFill>
                  <a:srgbClr val="374151"/>
                </a:solidFill>
              </a:rPr>
              <a:t>Parameter tuning and accuracy enhancement were performed.</a:t>
            </a:r>
          </a:p>
        </p:txBody>
      </p:sp>
      <p:pic>
        <p:nvPicPr>
          <p:cNvPr id="18" name="Picture 17" descr="A pink ribbon on a person's body&#10;&#10;Description automatically generated">
            <a:extLst>
              <a:ext uri="{FF2B5EF4-FFF2-40B4-BE49-F238E27FC236}">
                <a16:creationId xmlns:a16="http://schemas.microsoft.com/office/drawing/2014/main" id="{F65187A7-5627-8233-658E-089103E5D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74" y="2511033"/>
            <a:ext cx="1717001" cy="2756119"/>
          </a:xfrm>
          <a:prstGeom prst="rect">
            <a:avLst/>
          </a:prstGeom>
        </p:spPr>
      </p:pic>
      <p:pic>
        <p:nvPicPr>
          <p:cNvPr id="31" name="Audio 30">
            <a:hlinkClick r:id="" action="ppaction://media"/>
            <a:extLst>
              <a:ext uri="{FF2B5EF4-FFF2-40B4-BE49-F238E27FC236}">
                <a16:creationId xmlns:a16="http://schemas.microsoft.com/office/drawing/2014/main" id="{E1069DA6-E7EA-F59A-75AE-4CD53EA088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5258882"/>
      </p:ext>
    </p:extLst>
  </p:cSld>
  <p:clrMapOvr>
    <a:masterClrMapping/>
  </p:clrMapOvr>
  <mc:AlternateContent xmlns:mc="http://schemas.openxmlformats.org/markup-compatibility/2006" xmlns:p14="http://schemas.microsoft.com/office/powerpoint/2010/main">
    <mc:Choice Requires="p14">
      <p:transition spd="slow" p14:dur="2000" advTm="91487"/>
    </mc:Choice>
    <mc:Fallback xmlns="">
      <p:transition spd="slow" advTm="91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67811" y="144683"/>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DECISION TREE CLASSIFIER</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4196F06-23BA-1449-2C73-0A48B9BCD4EE}"/>
              </a:ext>
            </a:extLst>
          </p:cNvPr>
          <p:cNvPicPr>
            <a:picLocks noChangeAspect="1"/>
          </p:cNvPicPr>
          <p:nvPr/>
        </p:nvPicPr>
        <p:blipFill>
          <a:blip r:embed="rId5"/>
          <a:stretch>
            <a:fillRect/>
          </a:stretch>
        </p:blipFill>
        <p:spPr>
          <a:xfrm>
            <a:off x="7211402" y="2037473"/>
            <a:ext cx="4980598" cy="365727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pic>
      <p:sp>
        <p:nvSpPr>
          <p:cNvPr id="12" name="TextBox 11">
            <a:extLst>
              <a:ext uri="{FF2B5EF4-FFF2-40B4-BE49-F238E27FC236}">
                <a16:creationId xmlns:a16="http://schemas.microsoft.com/office/drawing/2014/main" id="{F77E37FD-2AA8-84B0-5853-1093C32EF3B7}"/>
              </a:ext>
            </a:extLst>
          </p:cNvPr>
          <p:cNvSpPr txBox="1"/>
          <p:nvPr/>
        </p:nvSpPr>
        <p:spPr>
          <a:xfrm>
            <a:off x="392576" y="1927184"/>
            <a:ext cx="6673769" cy="2326534"/>
          </a:xfrm>
          <a:prstGeom prst="rect">
            <a:avLst/>
          </a:prstGeom>
          <a:noFill/>
        </p:spPr>
        <p:txBody>
          <a:bodyPr wrap="square" rtlCol="0">
            <a:spAutoFit/>
          </a:bodyPr>
          <a:lstStyle/>
          <a:p>
            <a:pPr lvl="1" algn="just">
              <a:lnSpc>
                <a:spcPct val="200000"/>
              </a:lnSpc>
              <a:spcAft>
                <a:spcPts val="800"/>
              </a:spcAft>
              <a:tabLst>
                <a:tab pos="914400" algn="l"/>
              </a:tabLst>
            </a:pPr>
            <a:r>
              <a:rPr lang="en-US" sz="1800" kern="100" dirty="0">
                <a:effectLst/>
                <a:ea typeface="Calibri" panose="020F0502020204030204" pitchFamily="34" charset="0"/>
                <a:cs typeface="Times New Roman" panose="02020603050405020304" pitchFamily="18" charset="0"/>
              </a:rPr>
              <a:t>Optimal max_depth determination through cross-validation was performed </a:t>
            </a:r>
            <a:r>
              <a:rPr lang="en-US" sz="1800" dirty="0">
                <a:solidFill>
                  <a:srgbClr val="222222"/>
                </a:solidFill>
                <a:effectLst/>
                <a:latin typeface="Times New Roman" panose="02020603050405020304" pitchFamily="18" charset="0"/>
                <a:ea typeface="Calibri" panose="020F0502020204030204" pitchFamily="34" charset="0"/>
              </a:rPr>
              <a:t>to identify the parameters that aid in the best accuracy. </a:t>
            </a:r>
          </a:p>
          <a:p>
            <a:pPr lvl="1" algn="just">
              <a:lnSpc>
                <a:spcPct val="200000"/>
              </a:lnSpc>
              <a:spcAft>
                <a:spcPts val="800"/>
              </a:spcAft>
              <a:tabLst>
                <a:tab pos="914400" algn="l"/>
              </a:tabLs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best accuracy for the model was identified </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max_depth 3.</a:t>
            </a:r>
            <a:endParaRPr lang="en-US" kern="1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3069CB77-2AF8-0B9C-0B26-8E38ABC76C7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86559260"/>
      </p:ext>
    </p:extLst>
  </p:cSld>
  <p:clrMapOvr>
    <a:masterClrMapping/>
  </p:clrMapOvr>
  <mc:AlternateContent xmlns:mc="http://schemas.openxmlformats.org/markup-compatibility/2006" xmlns:p14="http://schemas.microsoft.com/office/powerpoint/2010/main">
    <mc:Choice Requires="p14">
      <p:transition spd="slow" p14:dur="2000" advTm="35506"/>
    </mc:Choice>
    <mc:Fallback xmlns="">
      <p:transition spd="slow" advTm="35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616223-FE4D-576C-EB4D-E34DB5024CA8}"/>
              </a:ext>
            </a:extLst>
          </p:cNvPr>
          <p:cNvSpPr txBox="1"/>
          <p:nvPr/>
        </p:nvSpPr>
        <p:spPr>
          <a:xfrm>
            <a:off x="571699" y="1564702"/>
            <a:ext cx="7318835" cy="278473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model performed reasonably well for both classes, with relatively high precision, recall, and F1-score values. It correctly identifies around 96% of benign cases (class 2) and 93% of malignant cases (class 4).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accuracy of 0.94 indicates that the model correctly predicts around 94% of the instances in the dataset.</a:t>
            </a:r>
          </a:p>
        </p:txBody>
      </p:sp>
      <p:pic>
        <p:nvPicPr>
          <p:cNvPr id="4" name="Picture 3">
            <a:extLst>
              <a:ext uri="{FF2B5EF4-FFF2-40B4-BE49-F238E27FC236}">
                <a16:creationId xmlns:a16="http://schemas.microsoft.com/office/drawing/2014/main" id="{5C0E607A-3013-89D8-F79B-0658F106758C}"/>
              </a:ext>
            </a:extLst>
          </p:cNvPr>
          <p:cNvPicPr>
            <a:picLocks noChangeAspect="1"/>
          </p:cNvPicPr>
          <p:nvPr/>
        </p:nvPicPr>
        <p:blipFill>
          <a:blip r:embed="rId5"/>
          <a:stretch>
            <a:fillRect/>
          </a:stretch>
        </p:blipFill>
        <p:spPr>
          <a:xfrm>
            <a:off x="7890534" y="3032650"/>
            <a:ext cx="4301466" cy="3012916"/>
          </a:xfrm>
          <a:prstGeom prst="rect">
            <a:avLst/>
          </a:prstGeom>
        </p:spPr>
      </p:pic>
      <p:pic>
        <p:nvPicPr>
          <p:cNvPr id="29" name="Audio 28">
            <a:hlinkClick r:id="" action="ppaction://media"/>
            <a:extLst>
              <a:ext uri="{FF2B5EF4-FFF2-40B4-BE49-F238E27FC236}">
                <a16:creationId xmlns:a16="http://schemas.microsoft.com/office/drawing/2014/main" id="{3710E6E7-0F29-1D5C-9C23-16F88FDB3B7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FAFD40FA-880C-3095-4685-ACED73F26497}"/>
              </a:ext>
            </a:extLst>
          </p:cNvPr>
          <p:cNvPicPr>
            <a:picLocks noChangeAspect="1"/>
          </p:cNvPicPr>
          <p:nvPr/>
        </p:nvPicPr>
        <p:blipFill>
          <a:blip r:embed="rId7"/>
          <a:stretch>
            <a:fillRect/>
          </a:stretch>
        </p:blipFill>
        <p:spPr>
          <a:xfrm>
            <a:off x="7890534" y="766131"/>
            <a:ext cx="4301466" cy="2190940"/>
          </a:xfrm>
          <a:prstGeom prst="rect">
            <a:avLst/>
          </a:prstGeom>
        </p:spPr>
      </p:pic>
    </p:spTree>
    <p:extLst>
      <p:ext uri="{BB962C8B-B14F-4D97-AF65-F5344CB8AC3E}">
        <p14:creationId xmlns:p14="http://schemas.microsoft.com/office/powerpoint/2010/main" val="2914715937"/>
      </p:ext>
    </p:extLst>
  </p:cSld>
  <p:clrMapOvr>
    <a:masterClrMapping/>
  </p:clrMapOvr>
  <mc:AlternateContent xmlns:mc="http://schemas.openxmlformats.org/markup-compatibility/2006" xmlns:p14="http://schemas.microsoft.com/office/powerpoint/2010/main">
    <mc:Choice Requires="p14">
      <p:transition spd="slow" p14:dur="2000" advTm="82373"/>
    </mc:Choice>
    <mc:Fallback xmlns="">
      <p:transition spd="slow" advTm="82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67811" y="144683"/>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RANDOM FOREST CLASSIFIER</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3616223-FE4D-576C-EB4D-E34DB5024CA8}"/>
              </a:ext>
            </a:extLst>
          </p:cNvPr>
          <p:cNvSpPr txBox="1"/>
          <p:nvPr/>
        </p:nvSpPr>
        <p:spPr>
          <a:xfrm>
            <a:off x="622868" y="1831064"/>
            <a:ext cx="7318835" cy="278473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For predicting cases of benign tumors (class 2), the model has a high precision (0.99), meaning that when it predicts a tumor as benign, it is correct 99% of the time.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accuracy of 0.97 indicates that the model correctly predicts around 97% of the instances in the dataset.</a:t>
            </a:r>
          </a:p>
        </p:txBody>
      </p:sp>
      <p:pic>
        <p:nvPicPr>
          <p:cNvPr id="5" name="Picture 4">
            <a:extLst>
              <a:ext uri="{FF2B5EF4-FFF2-40B4-BE49-F238E27FC236}">
                <a16:creationId xmlns:a16="http://schemas.microsoft.com/office/drawing/2014/main" id="{C0962F7E-2311-50F2-882A-AFD625260F5D}"/>
              </a:ext>
            </a:extLst>
          </p:cNvPr>
          <p:cNvPicPr>
            <a:picLocks noChangeAspect="1"/>
          </p:cNvPicPr>
          <p:nvPr/>
        </p:nvPicPr>
        <p:blipFill rotWithShape="1">
          <a:blip r:embed="rId5"/>
          <a:srcRect l="1215" b="2242"/>
          <a:stretch/>
        </p:blipFill>
        <p:spPr>
          <a:xfrm>
            <a:off x="8050192" y="3429000"/>
            <a:ext cx="4133500" cy="2863312"/>
          </a:xfrm>
          <a:prstGeom prst="rect">
            <a:avLst/>
          </a:prstGeom>
        </p:spPr>
      </p:pic>
      <p:pic>
        <p:nvPicPr>
          <p:cNvPr id="50" name="Audio 49">
            <a:hlinkClick r:id="" action="ppaction://media"/>
            <a:extLst>
              <a:ext uri="{FF2B5EF4-FFF2-40B4-BE49-F238E27FC236}">
                <a16:creationId xmlns:a16="http://schemas.microsoft.com/office/drawing/2014/main" id="{2EB4F1B3-7908-EE2B-0061-2D5F2E11C8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0FB970C5-FC87-8CB6-F987-E0586A381DFB}"/>
              </a:ext>
            </a:extLst>
          </p:cNvPr>
          <p:cNvPicPr>
            <a:picLocks noChangeAspect="1"/>
          </p:cNvPicPr>
          <p:nvPr/>
        </p:nvPicPr>
        <p:blipFill>
          <a:blip r:embed="rId7"/>
          <a:stretch>
            <a:fillRect/>
          </a:stretch>
        </p:blipFill>
        <p:spPr>
          <a:xfrm>
            <a:off x="8050192" y="1295215"/>
            <a:ext cx="4133500" cy="2133785"/>
          </a:xfrm>
          <a:prstGeom prst="rect">
            <a:avLst/>
          </a:prstGeom>
        </p:spPr>
      </p:pic>
    </p:spTree>
    <p:extLst>
      <p:ext uri="{BB962C8B-B14F-4D97-AF65-F5344CB8AC3E}">
        <p14:creationId xmlns:p14="http://schemas.microsoft.com/office/powerpoint/2010/main" val="4263414683"/>
      </p:ext>
    </p:extLst>
  </p:cSld>
  <p:clrMapOvr>
    <a:masterClrMapping/>
  </p:clrMapOvr>
  <mc:AlternateContent xmlns:mc="http://schemas.openxmlformats.org/markup-compatibility/2006" xmlns:p14="http://schemas.microsoft.com/office/powerpoint/2010/main">
    <mc:Choice Requires="p14">
      <p:transition spd="slow" p14:dur="2000" advTm="70353"/>
    </mc:Choice>
    <mc:Fallback xmlns="">
      <p:transition spd="slow" advTm="70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67811" y="144683"/>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KNN - KNeighbors Classifier</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3616223-FE4D-576C-EB4D-E34DB5024CA8}"/>
              </a:ext>
            </a:extLst>
          </p:cNvPr>
          <p:cNvSpPr txBox="1"/>
          <p:nvPr/>
        </p:nvSpPr>
        <p:spPr>
          <a:xfrm>
            <a:off x="920827" y="1906038"/>
            <a:ext cx="9843629" cy="2783262"/>
          </a:xfrm>
          <a:prstGeom prst="rect">
            <a:avLst/>
          </a:prstGeom>
          <a:noFill/>
        </p:spPr>
        <p:txBody>
          <a:bodyPr wrap="square" rtlCol="0">
            <a:spAutoFit/>
          </a:bodyPr>
          <a:lstStyle/>
          <a:p>
            <a:pPr algn="just">
              <a:lnSpc>
                <a:spcPct val="200000"/>
              </a:lnSpc>
            </a:pPr>
            <a:r>
              <a:rPr lang="en-US" sz="1800" dirty="0">
                <a:solidFill>
                  <a:srgbClr val="222222"/>
                </a:solidFill>
                <a:effectLst/>
                <a:latin typeface="Times New Roman" panose="02020603050405020304" pitchFamily="18" charset="0"/>
                <a:ea typeface="Calibri" panose="020F0502020204030204" pitchFamily="34" charset="0"/>
              </a:rPr>
              <a:t>GridSearchCV was employed to determine the optimal parameters value for the best accuracy.</a:t>
            </a:r>
          </a:p>
          <a:p>
            <a:pPr algn="just">
              <a:lnSpc>
                <a:spcPct val="200000"/>
              </a:lnSpc>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parameters identified are  -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weights='uniform’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metric= 'hamming’</a:t>
            </a:r>
          </a:p>
          <a:p>
            <a:pPr marL="285750" indent="-285750" algn="just">
              <a:lnSpc>
                <a:spcPct val="200000"/>
              </a:lnSpc>
              <a:buFont typeface="Wingdings" panose="05000000000000000000" pitchFamily="2" charset="2"/>
              <a:buChar char="Ø"/>
            </a:pPr>
            <a:r>
              <a:rPr lang="en-US" sz="1800" dirty="0">
                <a:solidFill>
                  <a:srgbClr val="222222"/>
                </a:solidFill>
                <a:effectLst/>
                <a:latin typeface="Times New Roman" panose="02020603050405020304" pitchFamily="18" charset="0"/>
                <a:ea typeface="Calibri" panose="020F0502020204030204" pitchFamily="34" charset="0"/>
              </a:rPr>
              <a:t>n_neighbor=5</a:t>
            </a: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3" name="Audio 22">
            <a:hlinkClick r:id="" action="ppaction://media"/>
            <a:extLst>
              <a:ext uri="{FF2B5EF4-FFF2-40B4-BE49-F238E27FC236}">
                <a16:creationId xmlns:a16="http://schemas.microsoft.com/office/drawing/2014/main" id="{80DF40D5-976E-88B1-80BB-5D13E5498F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8717557"/>
      </p:ext>
    </p:extLst>
  </p:cSld>
  <p:clrMapOvr>
    <a:masterClrMapping/>
  </p:clrMapOvr>
  <mc:AlternateContent xmlns:mc="http://schemas.openxmlformats.org/markup-compatibility/2006" xmlns:p14="http://schemas.microsoft.com/office/powerpoint/2010/main">
    <mc:Choice Requires="p14">
      <p:transition spd="slow" p14:dur="2000" advTm="60103"/>
    </mc:Choice>
    <mc:Fallback xmlns="">
      <p:transition spd="slow" advTm="60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3EA-20FC-480F-F7BD-3C3B978A4035}"/>
              </a:ext>
            </a:extLst>
          </p:cNvPr>
          <p:cNvSpPr>
            <a:spLocks noGrp="1"/>
          </p:cNvSpPr>
          <p:nvPr>
            <p:ph type="title"/>
          </p:nvPr>
        </p:nvSpPr>
        <p:spPr>
          <a:xfrm>
            <a:off x="467811" y="144683"/>
            <a:ext cx="10515600" cy="1014788"/>
          </a:xfrm>
        </p:spPr>
        <p:txBody>
          <a:bodyPr>
            <a:normAutofit/>
          </a:bodyPr>
          <a:lstStyle/>
          <a:p>
            <a:pPr>
              <a:lnSpc>
                <a:spcPct val="150000"/>
              </a:lnSpc>
            </a:pPr>
            <a:r>
              <a:rPr lang="en-US" sz="3200" b="1" dirty="0">
                <a:latin typeface="Calibri" panose="020F0502020204030204" pitchFamily="34" charset="0"/>
                <a:ea typeface="Calibri" panose="020F0502020204030204" pitchFamily="34" charset="0"/>
                <a:cs typeface="Calibri" panose="020F0502020204030204" pitchFamily="34" charset="0"/>
              </a:rPr>
              <a:t>KNN - KNeighbors Classifier</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3616223-FE4D-576C-EB4D-E34DB5024CA8}"/>
              </a:ext>
            </a:extLst>
          </p:cNvPr>
          <p:cNvSpPr txBox="1"/>
          <p:nvPr/>
        </p:nvSpPr>
        <p:spPr>
          <a:xfrm>
            <a:off x="654609" y="1402539"/>
            <a:ext cx="7318835" cy="2230739"/>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The KNN model performs well for both classes, with high precision, recall, and F1-score values.  </a:t>
            </a:r>
          </a:p>
          <a:p>
            <a:pPr marL="285750" indent="-285750" algn="just">
              <a:lnSpc>
                <a:spcPct val="200000"/>
              </a:lnSpc>
              <a:buFont typeface="Wingdings" panose="05000000000000000000" pitchFamily="2" charset="2"/>
              <a:buChar char="Ø"/>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accuracy of 0.955 indicates that the model correctly predicts around 96% of the instances in the dataset.</a:t>
            </a:r>
          </a:p>
        </p:txBody>
      </p:sp>
      <p:pic>
        <p:nvPicPr>
          <p:cNvPr id="7" name="Picture 6">
            <a:extLst>
              <a:ext uri="{FF2B5EF4-FFF2-40B4-BE49-F238E27FC236}">
                <a16:creationId xmlns:a16="http://schemas.microsoft.com/office/drawing/2014/main" id="{66410851-D8E0-CF4F-312E-F735C94EECD4}"/>
              </a:ext>
            </a:extLst>
          </p:cNvPr>
          <p:cNvPicPr>
            <a:picLocks noChangeAspect="1"/>
          </p:cNvPicPr>
          <p:nvPr/>
        </p:nvPicPr>
        <p:blipFill>
          <a:blip r:embed="rId5"/>
          <a:stretch>
            <a:fillRect/>
          </a:stretch>
        </p:blipFill>
        <p:spPr>
          <a:xfrm>
            <a:off x="7956048" y="3379806"/>
            <a:ext cx="4235952" cy="2818435"/>
          </a:xfrm>
          <a:prstGeom prst="rect">
            <a:avLst/>
          </a:prstGeom>
        </p:spPr>
      </p:pic>
      <p:pic>
        <p:nvPicPr>
          <p:cNvPr id="68" name="Audio 67">
            <a:hlinkClick r:id="" action="ppaction://media"/>
            <a:extLst>
              <a:ext uri="{FF2B5EF4-FFF2-40B4-BE49-F238E27FC236}">
                <a16:creationId xmlns:a16="http://schemas.microsoft.com/office/drawing/2014/main" id="{EA58B098-1492-6117-0826-203B7E82155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D6B3BE65-858B-A6B4-0582-C041842F5C91}"/>
              </a:ext>
            </a:extLst>
          </p:cNvPr>
          <p:cNvPicPr>
            <a:picLocks noChangeAspect="1"/>
          </p:cNvPicPr>
          <p:nvPr/>
        </p:nvPicPr>
        <p:blipFill>
          <a:blip r:embed="rId7"/>
          <a:stretch>
            <a:fillRect/>
          </a:stretch>
        </p:blipFill>
        <p:spPr>
          <a:xfrm>
            <a:off x="7973444" y="1179884"/>
            <a:ext cx="4218556" cy="2179509"/>
          </a:xfrm>
          <a:prstGeom prst="rect">
            <a:avLst/>
          </a:prstGeom>
        </p:spPr>
      </p:pic>
    </p:spTree>
    <p:extLst>
      <p:ext uri="{BB962C8B-B14F-4D97-AF65-F5344CB8AC3E}">
        <p14:creationId xmlns:p14="http://schemas.microsoft.com/office/powerpoint/2010/main" val="2783143263"/>
      </p:ext>
    </p:extLst>
  </p:cSld>
  <p:clrMapOvr>
    <a:masterClrMapping/>
  </p:clrMapOvr>
  <mc:AlternateContent xmlns:mc="http://schemas.openxmlformats.org/markup-compatibility/2006" xmlns:p14="http://schemas.microsoft.com/office/powerpoint/2010/main">
    <mc:Choice Requires="p14">
      <p:transition spd="slow" p14:dur="2000" advTm="47125"/>
    </mc:Choice>
    <mc:Fallback xmlns="">
      <p:transition spd="slow" advTm="47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87172-Free Breast Cancer Awareness PowerPoint Templates</Template>
  <TotalTime>824</TotalTime>
  <Words>2532</Words>
  <Application>Microsoft Office PowerPoint</Application>
  <PresentationFormat>Widescreen</PresentationFormat>
  <Paragraphs>193</Paragraphs>
  <Slides>14</Slides>
  <Notes>14</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Roboto</vt:lpstr>
      <vt:lpstr>Söhne</vt:lpstr>
      <vt:lpstr>Times New Roman</vt:lpstr>
      <vt:lpstr>Wingdings</vt:lpstr>
      <vt:lpstr>Office Theme</vt:lpstr>
      <vt:lpstr>Empowering Early Detection through Breast Cancer Prediction</vt:lpstr>
      <vt:lpstr>INTRODUCTION</vt:lpstr>
      <vt:lpstr>DATA PREPARATION</vt:lpstr>
      <vt:lpstr>MODELS</vt:lpstr>
      <vt:lpstr>DECISION TREE CLASSIFIER</vt:lpstr>
      <vt:lpstr>PowerPoint Presentation</vt:lpstr>
      <vt:lpstr>RANDOM FOREST CLASSIFIER</vt:lpstr>
      <vt:lpstr>KNN - KNeighbors Classifier</vt:lpstr>
      <vt:lpstr>KNN - KNeighbors Classifier</vt:lpstr>
      <vt:lpstr>MODELS OUTCOME</vt:lpstr>
      <vt:lpstr>CONCLUSION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Empowering Early Detection through Breast Cancer Prediction</dc:title>
  <dc:creator>Aarti Ramani</dc:creator>
  <cp:lastModifiedBy>Aarti Ramani</cp:lastModifiedBy>
  <cp:revision>484</cp:revision>
  <dcterms:created xsi:type="dcterms:W3CDTF">2023-08-10T01:35:44Z</dcterms:created>
  <dcterms:modified xsi:type="dcterms:W3CDTF">2023-09-27T18:10:18Z</dcterms:modified>
</cp:coreProperties>
</file>